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1"/>
  </p:sldMasterIdLst>
  <p:sldIdLst>
    <p:sldId id="256" r:id="rId2"/>
    <p:sldId id="273" r:id="rId3"/>
    <p:sldId id="275" r:id="rId4"/>
    <p:sldId id="276" r:id="rId5"/>
    <p:sldId id="260" r:id="rId6"/>
    <p:sldId id="277" r:id="rId7"/>
    <p:sldId id="278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Δημήτριος Κουτσουμπός" initials="ΔΚ" lastIdx="8" clrIdx="0">
    <p:extLst>
      <p:ext uri="{19B8F6BF-5375-455C-9EA6-DF929625EA0E}">
        <p15:presenceInfo xmlns:p15="http://schemas.microsoft.com/office/powerpoint/2012/main" userId="977e7e97e07c80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0000"/>
    <a:srgbClr val="FF0000"/>
    <a:srgbClr val="A21C35"/>
    <a:srgbClr val="A24435"/>
    <a:srgbClr val="804435"/>
    <a:srgbClr val="C04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5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4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3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3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65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90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5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2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40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3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98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02" y="2963023"/>
            <a:ext cx="11248863" cy="1021405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Low </a:t>
            </a:r>
            <a:r>
              <a:rPr lang="en-GB" sz="2800" b="1" dirty="0"/>
              <a:t>Downside Risk, Great Upside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1143" y="3687865"/>
            <a:ext cx="7766936" cy="1096899"/>
          </a:xfrm>
        </p:spPr>
        <p:txBody>
          <a:bodyPr>
            <a:normAutofit/>
          </a:bodyPr>
          <a:lstStyle/>
          <a:p>
            <a:endParaRPr lang="el-GR" sz="2400" dirty="0"/>
          </a:p>
          <a:p>
            <a:r>
              <a:rPr lang="en-US" sz="3000" dirty="0" smtClean="0"/>
              <a:t>DIMITRIOS KOUTSOUBOS</a:t>
            </a:r>
            <a:endParaRPr lang="el-GR" sz="3000" dirty="0"/>
          </a:p>
        </p:txBody>
      </p:sp>
      <p:sp>
        <p:nvSpPr>
          <p:cNvPr id="5" name="Rectangle 4"/>
          <p:cNvSpPr/>
          <p:nvPr/>
        </p:nvSpPr>
        <p:spPr>
          <a:xfrm>
            <a:off x="167780" y="5397276"/>
            <a:ext cx="2584747" cy="1531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50" dirty="0" smtClean="0"/>
              <a:t>Show me the Value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600" dirty="0" smtClean="0"/>
              <a:t>London Value Investing Club</a:t>
            </a:r>
          </a:p>
          <a:p>
            <a:endParaRPr lang="en-US" sz="1600" dirty="0"/>
          </a:p>
          <a:p>
            <a:r>
              <a:rPr lang="en-US" sz="2400" dirty="0" smtClean="0"/>
              <a:t>February 6, 2019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83" y="2521309"/>
            <a:ext cx="57816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130" y="233894"/>
            <a:ext cx="9784080" cy="150876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</a:t>
            </a:r>
            <a:r>
              <a:rPr lang="en-US" sz="4800" dirty="0" err="1" smtClean="0"/>
              <a:t>laura</a:t>
            </a:r>
            <a:r>
              <a:rPr lang="en-US" sz="4800" dirty="0" smtClean="0"/>
              <a:t> Ashley story</a:t>
            </a:r>
            <a:endParaRPr lang="en-US" sz="4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4778" y="1940617"/>
            <a:ext cx="6450859" cy="3006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International </a:t>
            </a:r>
            <a:r>
              <a:rPr lang="en-GB" sz="2400" dirty="0"/>
              <a:t>lifestyle brand retailing furniture, home accessories, decorating and fashion products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161 retail stores in the UK, Ireland, France.</a:t>
            </a:r>
            <a:br>
              <a:rPr lang="en-GB" sz="2400" dirty="0" smtClean="0"/>
            </a:br>
            <a:r>
              <a:rPr lang="en-GB" sz="2400" dirty="0" smtClean="0"/>
              <a:t>Franchise operations in 29 other countries</a:t>
            </a:r>
            <a:endParaRPr lang="en-GB" sz="2400" dirty="0" smtClean="0"/>
          </a:p>
          <a:p>
            <a:r>
              <a:rPr lang="en-GB" sz="2400" dirty="0"/>
              <a:t>The company went public two months after the tragic death of Laura Ashley in </a:t>
            </a:r>
            <a:r>
              <a:rPr lang="en-GB" sz="2400" dirty="0" smtClean="0"/>
              <a:t>1985.</a:t>
            </a:r>
            <a:br>
              <a:rPr lang="en-GB" sz="2400" dirty="0" smtClean="0"/>
            </a:br>
            <a:r>
              <a:rPr lang="en-GB" sz="2400" dirty="0" smtClean="0"/>
              <a:t>                      </a:t>
            </a:r>
            <a:r>
              <a:rPr lang="en-GB" sz="1800" dirty="0" smtClean="0"/>
              <a:t>(135p per share) -  £270 million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l-GR" sz="2400" dirty="0"/>
          </a:p>
        </p:txBody>
      </p:sp>
      <p:sp>
        <p:nvSpPr>
          <p:cNvPr id="9" name="Rectangle 8"/>
          <p:cNvSpPr/>
          <p:nvPr/>
        </p:nvSpPr>
        <p:spPr>
          <a:xfrm>
            <a:off x="6661602" y="1792935"/>
            <a:ext cx="45719" cy="52720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34949" y="1713296"/>
            <a:ext cx="5010000" cy="46410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920" y="1427779"/>
            <a:ext cx="2381250" cy="51435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948" y="2309520"/>
            <a:ext cx="5010000" cy="3942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77" y="5060766"/>
            <a:ext cx="2857500" cy="1724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295" y="2076534"/>
            <a:ext cx="4396746" cy="4641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5237" y="1407012"/>
            <a:ext cx="4653167" cy="525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Problems during the 90’s &amp; MUI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Overexpansion =&gt; North American operations problems</a:t>
            </a:r>
          </a:p>
          <a:p>
            <a:r>
              <a:rPr lang="en-GB" dirty="0"/>
              <a:t>Laura Ashley was rescued in two periods (1991, 1999-2003)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en-US" sz="1800" dirty="0" smtClean="0"/>
              <a:t>200 million shares =&gt; 728 million shares,      £109 million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3600" dirty="0" smtClean="0"/>
              <a:t>MUI Group controls 61%</a:t>
            </a:r>
          </a:p>
          <a:p>
            <a:pPr marL="0" indent="0">
              <a:buNone/>
            </a:pPr>
            <a:r>
              <a:rPr lang="en-US" sz="2400" b="1" u="sng" dirty="0" smtClean="0"/>
              <a:t>Since 2004:</a:t>
            </a:r>
            <a:r>
              <a:rPr lang="en-US" sz="2400" dirty="0" smtClean="0"/>
              <a:t>  </a:t>
            </a:r>
            <a:r>
              <a:rPr lang="en-US" sz="1800" dirty="0" smtClean="0"/>
              <a:t>Earnings of </a:t>
            </a:r>
            <a:r>
              <a:rPr lang="en-US" sz="2800" dirty="0" smtClean="0"/>
              <a:t>20.7p</a:t>
            </a:r>
            <a:r>
              <a:rPr lang="en-US" sz="1800" dirty="0" smtClean="0"/>
              <a:t> per share, dividends of </a:t>
            </a:r>
            <a:r>
              <a:rPr lang="en-US" sz="2800" dirty="0" smtClean="0"/>
              <a:t>19.75p</a:t>
            </a:r>
            <a:r>
              <a:rPr lang="en-US" sz="1800" dirty="0" smtClean="0"/>
              <a:t> per share</a:t>
            </a:r>
          </a:p>
          <a:p>
            <a:pPr marL="0" indent="0">
              <a:buNone/>
            </a:pPr>
            <a:r>
              <a:rPr lang="en-US" dirty="0" smtClean="0"/>
              <a:t>Shares trading above 30p during 2015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451" y="6179489"/>
            <a:ext cx="2571750" cy="51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689" y="2864040"/>
            <a:ext cx="4445523" cy="212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8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extreme undervaluation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Revenue ≈ £250 million</a:t>
            </a:r>
          </a:p>
          <a:p>
            <a:r>
              <a:rPr lang="en-US" dirty="0" smtClean="0"/>
              <a:t>Brand Power ≈ </a:t>
            </a:r>
            <a:r>
              <a:rPr lang="en-US" sz="3600" dirty="0" smtClean="0"/>
              <a:t>£500 million</a:t>
            </a:r>
            <a:endParaRPr lang="en-US" dirty="0" smtClean="0"/>
          </a:p>
          <a:p>
            <a:r>
              <a:rPr lang="en-US" b="1" dirty="0" smtClean="0"/>
              <a:t>Online Revenue:</a:t>
            </a:r>
            <a:r>
              <a:rPr lang="en-US" dirty="0" smtClean="0"/>
              <a:t> £60 million</a:t>
            </a:r>
          </a:p>
          <a:p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3600" dirty="0" smtClean="0"/>
              <a:t>Earnings Power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dirty="0" smtClean="0"/>
              <a:t>     </a:t>
            </a:r>
            <a:r>
              <a:rPr lang="en-US" sz="3200" dirty="0" smtClean="0"/>
              <a:t>£8.8</a:t>
            </a:r>
            <a:r>
              <a:rPr lang="en-US" sz="2400" dirty="0" smtClean="0"/>
              <a:t> million </a:t>
            </a:r>
            <a:r>
              <a:rPr lang="en-US" sz="1400" dirty="0" smtClean="0"/>
              <a:t>for 3.4% net margin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endParaRPr lang="en-US" sz="1400" dirty="0"/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endParaRPr lang="en-US" sz="1400" dirty="0" smtClean="0"/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400" dirty="0" smtClean="0"/>
              <a:t>Former shareholders value during MUI rescuing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2400" dirty="0" smtClean="0"/>
              <a:t>                £35 million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Stock Price: </a:t>
            </a:r>
            <a:r>
              <a:rPr lang="en-US" sz="2800" dirty="0" smtClean="0"/>
              <a:t>3.31p</a:t>
            </a:r>
          </a:p>
          <a:p>
            <a:endParaRPr lang="en-US" dirty="0" smtClean="0"/>
          </a:p>
          <a:p>
            <a:r>
              <a:rPr lang="en-US" sz="2400" dirty="0" smtClean="0"/>
              <a:t>Market Capitalization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</a:t>
            </a:r>
            <a:r>
              <a:rPr lang="en-US" sz="4400" b="1" dirty="0" smtClean="0"/>
              <a:t>£24 million</a:t>
            </a:r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2800" dirty="0" smtClean="0"/>
              <a:t>Price to Sales: </a:t>
            </a:r>
            <a:r>
              <a:rPr lang="en-US" sz="3200" dirty="0" smtClean="0"/>
              <a:t>0.09x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53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8925779" y="1801724"/>
            <a:ext cx="2972054" cy="5056276"/>
            <a:chOff x="8925779" y="1801724"/>
            <a:chExt cx="2972054" cy="5056276"/>
          </a:xfrm>
        </p:grpSpPr>
        <p:sp>
          <p:nvSpPr>
            <p:cNvPr id="18" name="Rectangle 17"/>
            <p:cNvSpPr/>
            <p:nvPr/>
          </p:nvSpPr>
          <p:spPr>
            <a:xfrm>
              <a:off x="8925779" y="1821468"/>
              <a:ext cx="2472886" cy="5036532"/>
            </a:xfrm>
            <a:prstGeom prst="rect">
              <a:avLst/>
            </a:prstGeom>
            <a:solidFill>
              <a:schemeClr val="tx2">
                <a:lumMod val="10000"/>
                <a:alpha val="76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Placeholder 10"/>
            <p:cNvSpPr txBox="1">
              <a:spLocks/>
            </p:cNvSpPr>
            <p:nvPr/>
          </p:nvSpPr>
          <p:spPr>
            <a:xfrm>
              <a:off x="8998232" y="1801724"/>
              <a:ext cx="2899601" cy="7430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tx1"/>
                </a:buClr>
                <a:buFont typeface="Wingdings" pitchFamily="2" charset="2"/>
                <a:buNone/>
                <a:defRPr sz="2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/>
                <a:t>“BLACK SWAN”</a:t>
              </a:r>
              <a:endParaRPr lang="en-US" sz="24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94023" y="2756051"/>
              <a:ext cx="2002834" cy="1625401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6130513" y="1814202"/>
            <a:ext cx="2472962" cy="5065064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5367" y="1821468"/>
            <a:ext cx="4141541" cy="5065064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Scenarios </a:t>
            </a:r>
            <a:r>
              <a:rPr lang="en-US" sz="6600" dirty="0" smtClean="0"/>
              <a:t>&amp;</a:t>
            </a:r>
            <a:r>
              <a:rPr lang="en-US" sz="5400" dirty="0" smtClean="0"/>
              <a:t> valuation</a:t>
            </a:r>
            <a:endParaRPr lang="el-GR" sz="5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049900" cy="743094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THE GOOD SCENARIO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2206633"/>
          </a:xfrm>
        </p:spPr>
        <p:txBody>
          <a:bodyPr>
            <a:normAutofit/>
          </a:bodyPr>
          <a:lstStyle/>
          <a:p>
            <a:r>
              <a:rPr lang="en-GB" sz="1600" dirty="0" smtClean="0"/>
              <a:t>Earnings Power: £8.8 </a:t>
            </a:r>
            <a:r>
              <a:rPr lang="en-GB" sz="1600" dirty="0" smtClean="0"/>
              <a:t>million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800" dirty="0" smtClean="0"/>
              <a:t>Market </a:t>
            </a:r>
            <a:r>
              <a:rPr lang="en-GB" sz="1800" dirty="0"/>
              <a:t>Cap for Earnings Power=12.5x</a:t>
            </a:r>
            <a:r>
              <a:rPr lang="en-GB" sz="1800" dirty="0" smtClean="0"/>
              <a:t>:</a:t>
            </a:r>
          </a:p>
          <a:p>
            <a:pPr marL="0" indent="0">
              <a:buNone/>
            </a:pPr>
            <a:r>
              <a:rPr lang="en-GB" sz="4000" dirty="0" smtClean="0"/>
              <a:t>          £110 </a:t>
            </a:r>
            <a:r>
              <a:rPr lang="en-GB" sz="2800" dirty="0" smtClean="0"/>
              <a:t>million</a:t>
            </a:r>
            <a:endParaRPr lang="en-GB" sz="1600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6231230" y="1881371"/>
            <a:ext cx="2327979" cy="743094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THE BAD SCENARIO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2632684" cy="305511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New Rescuing</a:t>
            </a:r>
          </a:p>
          <a:p>
            <a:r>
              <a:rPr lang="en-US" sz="2000" dirty="0" smtClean="0"/>
              <a:t>Issuance of shares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Current Shareholders</a:t>
            </a:r>
            <a:br>
              <a:rPr lang="en-US" sz="2000" dirty="0" smtClean="0"/>
            </a:br>
            <a:r>
              <a:rPr lang="en-US" sz="2000" dirty="0" smtClean="0"/>
              <a:t>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2616931" y="-507169"/>
            <a:ext cx="520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6882955" y="4168789"/>
            <a:ext cx="1834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£</a:t>
            </a:r>
            <a:r>
              <a:rPr lang="en-US" sz="2800" dirty="0" smtClean="0"/>
              <a:t>35 million</a:t>
            </a:r>
            <a:endParaRPr lang="en-US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2290737" y="4873539"/>
            <a:ext cx="1811016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50%</a:t>
            </a:r>
            <a:endParaRPr lang="en-US" sz="20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5619" y="5272906"/>
            <a:ext cx="7948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£</a:t>
            </a:r>
            <a:r>
              <a:rPr lang="en-US" sz="4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64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million</a:t>
            </a:r>
            <a:r>
              <a:rPr lang="en-US" sz="4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en-US" sz="4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8.8</a:t>
            </a:r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 share</a:t>
            </a:r>
            <a:endParaRPr lang="en-US" sz="44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1115367" y="5861388"/>
            <a:ext cx="10283298" cy="1076472"/>
            <a:chOff x="1115367" y="5512549"/>
            <a:chExt cx="10283298" cy="1076472"/>
          </a:xfrm>
        </p:grpSpPr>
        <p:sp>
          <p:nvSpPr>
            <p:cNvPr id="8" name="Rectangle 7"/>
            <p:cNvSpPr/>
            <p:nvPr/>
          </p:nvSpPr>
          <p:spPr>
            <a:xfrm>
              <a:off x="1115367" y="5649836"/>
              <a:ext cx="10283298" cy="7381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28344" y="5512549"/>
              <a:ext cx="17530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167%</a:t>
              </a:r>
              <a:endParaRPr lang="en-US" sz="1200" dirty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26250" y="6096578"/>
              <a:ext cx="18576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Upside Potential</a:t>
              </a:r>
            </a:p>
            <a:p>
              <a:endParaRPr lang="en-US" sz="1300" dirty="0"/>
            </a:p>
          </p:txBody>
        </p:sp>
      </p:grpSp>
      <p:sp>
        <p:nvSpPr>
          <p:cNvPr id="16" name="AutoShape 2" descr="Image result for black swan clipart"/>
          <p:cNvSpPr>
            <a:spLocks noChangeAspect="1" noChangeArrowheads="1"/>
          </p:cNvSpPr>
          <p:nvPr/>
        </p:nvSpPr>
        <p:spPr bwMode="auto">
          <a:xfrm>
            <a:off x="155575" y="-571500"/>
            <a:ext cx="14668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 descr="Image result for black swan clipart"/>
          <p:cNvSpPr>
            <a:spLocks noChangeAspect="1" noChangeArrowheads="1"/>
          </p:cNvSpPr>
          <p:nvPr/>
        </p:nvSpPr>
        <p:spPr bwMode="auto">
          <a:xfrm>
            <a:off x="307975" y="-419100"/>
            <a:ext cx="14668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21702" y="3316414"/>
            <a:ext cx="758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0</a:t>
            </a:r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478417" y="4876588"/>
            <a:ext cx="1811016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30%</a:t>
            </a:r>
            <a:endParaRPr lang="en-US" sz="20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89932" y="4873539"/>
            <a:ext cx="1811016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20%</a:t>
            </a:r>
            <a:endParaRPr lang="en-US" sz="20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89433" y="6194957"/>
            <a:ext cx="30967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Current Price: </a:t>
            </a:r>
            <a:r>
              <a:rPr lang="en-US" sz="16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3.31p</a:t>
            </a:r>
          </a:p>
          <a:p>
            <a:pPr algn="r"/>
            <a:r>
              <a:rPr lang="en-US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Current Capitalization: </a:t>
            </a:r>
            <a:r>
              <a:rPr lang="en-US" sz="16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£24 million</a:t>
            </a:r>
            <a:endParaRPr lang="en-US" sz="16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 algn="r"/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95232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21" grpId="0" build="p"/>
      <p:bldP spid="10" grpId="0" build="p"/>
      <p:bldP spid="11" grpId="0" build="p"/>
      <p:bldP spid="14" grpId="0" build="p"/>
      <p:bldP spid="12" grpId="0"/>
      <p:bldP spid="4" grpId="0" animBg="1"/>
      <p:bldP spid="13" grpId="0"/>
      <p:bldP spid="25" grpId="0"/>
      <p:bldP spid="24" grpId="0" animBg="1"/>
      <p:bldP spid="26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The “ugly” </a:t>
            </a:r>
            <a:r>
              <a:rPr lang="en-US" sz="6000" dirty="0" smtClean="0"/>
              <a:t>&amp;</a:t>
            </a:r>
            <a:r>
              <a:rPr lang="en-US" dirty="0" smtClean="0"/>
              <a:t> the catalyst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82980" y="2011680"/>
            <a:ext cx="10218419" cy="47365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Low Book Value: £36 million, (debt to equity, price to book)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-  BRAND VALUE</a:t>
            </a:r>
          </a:p>
          <a:p>
            <a:r>
              <a:rPr lang="en-US" dirty="0" smtClean="0"/>
              <a:t>The Singapore Property: £4.7 million </a:t>
            </a:r>
            <a:r>
              <a:rPr lang="en-US" dirty="0"/>
              <a:t>i</a:t>
            </a:r>
            <a:r>
              <a:rPr lang="en-US" dirty="0" smtClean="0"/>
              <a:t>mpairment charge  -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NET DEBT FREE</a:t>
            </a:r>
          </a:p>
          <a:p>
            <a:r>
              <a:rPr lang="en-US" dirty="0" smtClean="0"/>
              <a:t>The loss: -£1.4 million -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UNDERLYING PBT (£5.6 million)</a:t>
            </a:r>
          </a:p>
          <a:p>
            <a:r>
              <a:rPr lang="en-US" dirty="0" smtClean="0"/>
              <a:t>Dividend Suspension –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FOCUS ON SURVIVAL, RE-INITIATION IN FUTURE</a:t>
            </a:r>
          </a:p>
          <a:p>
            <a:r>
              <a:rPr lang="en-US" dirty="0" smtClean="0"/>
              <a:t>UK, </a:t>
            </a:r>
            <a:r>
              <a:rPr lang="en-US" dirty="0" err="1" smtClean="0"/>
              <a:t>Brexit</a:t>
            </a:r>
            <a:r>
              <a:rPr lang="en-US" dirty="0" smtClean="0"/>
              <a:t>, Pound, Retail environment –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FACTORS FOR SURVIVAL, SYSTEMIC RISKS</a:t>
            </a:r>
          </a:p>
          <a:p>
            <a:r>
              <a:rPr lang="en-US" dirty="0" smtClean="0"/>
              <a:t>Malaysian Management &amp; Ownership –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GREAT PAST ABILITIES</a:t>
            </a:r>
          </a:p>
          <a:p>
            <a:r>
              <a:rPr lang="en-US" dirty="0" smtClean="0"/>
              <a:t>Closing Stores and Dying Brand –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CLASSIC BRAND, RETURN TO FASHION</a:t>
            </a:r>
          </a:p>
          <a:p>
            <a:r>
              <a:rPr lang="en-GB" dirty="0" smtClean="0"/>
              <a:t>Throwing good after bad money, falling knife –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VALUE INVESTORS SHOULD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CATALYST: </a:t>
            </a:r>
            <a:r>
              <a:rPr lang="en-GB" sz="2800" b="1" dirty="0" smtClean="0"/>
              <a:t>FY 2019 Half-Year results – Net debt free</a:t>
            </a:r>
            <a:endParaRPr lang="en-US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3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few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681728"/>
          </a:xfrm>
        </p:spPr>
        <p:txBody>
          <a:bodyPr>
            <a:normAutofit/>
          </a:bodyPr>
          <a:lstStyle/>
          <a:p>
            <a:r>
              <a:rPr lang="en-GB" dirty="0" smtClean="0"/>
              <a:t>Brand Power of </a:t>
            </a:r>
            <a:r>
              <a:rPr lang="en-GB" sz="3600" dirty="0" smtClean="0"/>
              <a:t>£500 </a:t>
            </a:r>
            <a:r>
              <a:rPr lang="en-GB" dirty="0" smtClean="0"/>
              <a:t>being sold for </a:t>
            </a:r>
            <a:r>
              <a:rPr lang="en-GB" sz="3600" dirty="0" smtClean="0"/>
              <a:t>£24 </a:t>
            </a:r>
            <a:r>
              <a:rPr lang="en-GB" dirty="0" smtClean="0"/>
              <a:t>million</a:t>
            </a:r>
          </a:p>
          <a:p>
            <a:r>
              <a:rPr lang="en-GB" sz="3200" dirty="0" smtClean="0"/>
              <a:t>Great Upside Potential, Low Downside risk</a:t>
            </a:r>
          </a:p>
          <a:p>
            <a:pPr marL="0" indent="0" algn="ctr">
              <a:buNone/>
            </a:pPr>
            <a:r>
              <a:rPr lang="en-US" sz="2000" dirty="0" smtClean="0"/>
              <a:t>—</a:t>
            </a:r>
            <a:r>
              <a:rPr lang="en-GB" sz="2000" dirty="0" smtClean="0"/>
              <a:t> </a:t>
            </a:r>
            <a:r>
              <a:rPr lang="en-GB" sz="2800" dirty="0" smtClean="0"/>
              <a:t>167%</a:t>
            </a:r>
            <a:r>
              <a:rPr lang="en-GB" sz="2000" dirty="0" smtClean="0"/>
              <a:t> upside, </a:t>
            </a:r>
            <a:r>
              <a:rPr lang="en-GB" sz="2800" dirty="0" smtClean="0"/>
              <a:t>8.8p</a:t>
            </a:r>
            <a:r>
              <a:rPr lang="en-GB" sz="2000" dirty="0" smtClean="0"/>
              <a:t> per share </a:t>
            </a:r>
            <a:r>
              <a:rPr lang="en-US" sz="2000" dirty="0"/>
              <a:t>—</a:t>
            </a:r>
            <a:endParaRPr lang="en-GB" sz="2000" dirty="0" smtClean="0"/>
          </a:p>
          <a:p>
            <a:r>
              <a:rPr lang="en-GB" dirty="0" smtClean="0"/>
              <a:t>Many great reasons for undervaluation – </a:t>
            </a:r>
            <a:r>
              <a:rPr lang="en-GB" sz="2800" dirty="0" smtClean="0"/>
              <a:t>An “ugly” story</a:t>
            </a:r>
            <a:endParaRPr lang="en-GB" dirty="0" smtClean="0"/>
          </a:p>
          <a:p>
            <a:r>
              <a:rPr lang="en-GB" dirty="0" smtClean="0"/>
              <a:t>The EMV fair value calculation takes into account those risks</a:t>
            </a:r>
          </a:p>
          <a:p>
            <a:r>
              <a:rPr lang="en-GB" b="1" dirty="0" smtClean="0"/>
              <a:t>Half-Year results </a:t>
            </a:r>
            <a:r>
              <a:rPr lang="en-GB" dirty="0" smtClean="0"/>
              <a:t>may act as </a:t>
            </a:r>
            <a:r>
              <a:rPr lang="en-GB" b="1" dirty="0" smtClean="0"/>
              <a:t>catalyst</a:t>
            </a:r>
          </a:p>
          <a:p>
            <a:endParaRPr lang="en-GB" dirty="0"/>
          </a:p>
          <a:p>
            <a:pPr marL="0" indent="0" algn="r">
              <a:buNone/>
            </a:pPr>
            <a:r>
              <a:rPr lang="en-GB" i="1" dirty="0" smtClean="0"/>
              <a:t>“Laura </a:t>
            </a:r>
            <a:r>
              <a:rPr lang="en-GB" i="1" dirty="0"/>
              <a:t>Ashley at 3.31p is like a piece of gold fully covered by mud</a:t>
            </a:r>
            <a:r>
              <a:rPr lang="en-GB" i="1" dirty="0" smtClean="0"/>
              <a:t>.”</a:t>
            </a:r>
            <a:endParaRPr lang="en-GB" i="1" dirty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r>
              <a:rPr lang="el-GR" dirty="0" smtClean="0"/>
              <a:t>!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Feel free to send me your thoughts at </a:t>
            </a:r>
            <a:r>
              <a:rPr lang="en-US" dirty="0" smtClean="0">
                <a:solidFill>
                  <a:srgbClr val="F80000"/>
                </a:solidFill>
              </a:rPr>
              <a:t>info@investorblog.gr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5277079"/>
            <a:ext cx="12191999" cy="6720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931" y="5186842"/>
            <a:ext cx="1905000" cy="847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543" y="5379871"/>
            <a:ext cx="2523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en.investorblog.gr</a:t>
            </a:r>
          </a:p>
        </p:txBody>
      </p:sp>
    </p:spTree>
    <p:extLst>
      <p:ext uri="{BB962C8B-B14F-4D97-AF65-F5344CB8AC3E}">
        <p14:creationId xmlns:p14="http://schemas.microsoft.com/office/powerpoint/2010/main" val="184985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11">
      <a:dk1>
        <a:srgbClr val="2C2C2C"/>
      </a:dk1>
      <a:lt1>
        <a:srgbClr val="FFFFFF"/>
      </a:lt1>
      <a:dk2>
        <a:srgbClr val="78A9A8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6101</TotalTime>
  <Words>431</Words>
  <Application>Microsoft Office PowerPoint</Application>
  <PresentationFormat>Widescreen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Corbel</vt:lpstr>
      <vt:lpstr>Open Sans</vt:lpstr>
      <vt:lpstr>Wingdings</vt:lpstr>
      <vt:lpstr>Banded</vt:lpstr>
      <vt:lpstr>Low Downside Risk, Great Upside</vt:lpstr>
      <vt:lpstr>The laura Ashley story</vt:lpstr>
      <vt:lpstr>Problems during the 90’s &amp; MUI</vt:lpstr>
      <vt:lpstr>The extreme undervaluation</vt:lpstr>
      <vt:lpstr>Scenarios &amp; valuation</vt:lpstr>
      <vt:lpstr>The “ugly” &amp; the catalyst</vt:lpstr>
      <vt:lpstr>In few words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ΙΣΟΛΟΓΙΣΜΟΙ &amp; ΟΙΚΟΝΟΜΙΚΕΣ ΚΑΤΑΣΤΑΣΕΙΣ</dc:title>
  <dc:creator>Δημήτριος Κουτσουμπός</dc:creator>
  <cp:lastModifiedBy>Δημήτριος Κουτσουμπός</cp:lastModifiedBy>
  <cp:revision>137</cp:revision>
  <dcterms:created xsi:type="dcterms:W3CDTF">2016-12-13T10:28:11Z</dcterms:created>
  <dcterms:modified xsi:type="dcterms:W3CDTF">2019-02-06T17:23:17Z</dcterms:modified>
</cp:coreProperties>
</file>