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1" r:id="rId2"/>
    <p:sldId id="350" r:id="rId3"/>
    <p:sldId id="397" r:id="rId4"/>
    <p:sldId id="398" r:id="rId5"/>
    <p:sldId id="401" r:id="rId6"/>
    <p:sldId id="394" r:id="rId7"/>
    <p:sldId id="358" r:id="rId8"/>
    <p:sldId id="359" r:id="rId9"/>
    <p:sldId id="360" r:id="rId10"/>
    <p:sldId id="402" r:id="rId11"/>
    <p:sldId id="361" r:id="rId12"/>
    <p:sldId id="376" r:id="rId13"/>
    <p:sldId id="403" r:id="rId14"/>
    <p:sldId id="383" r:id="rId15"/>
    <p:sldId id="399" r:id="rId16"/>
    <p:sldId id="400" r:id="rId17"/>
    <p:sldId id="35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42" autoAdjust="0"/>
    <p:restoredTop sz="94660"/>
  </p:normalViewPr>
  <p:slideViewPr>
    <p:cSldViewPr>
      <p:cViewPr>
        <p:scale>
          <a:sx n="120" d="100"/>
          <a:sy n="120" d="100"/>
        </p:scale>
        <p:origin x="-1554" y="28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C4DD-8DF4-4B6D-967B-FADEC9272FB2}" type="datetimeFigureOut">
              <a:rPr lang="en-GB" smtClean="0"/>
              <a:t>15/02/2018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64A2-8EEB-4C01-B581-3945D0F669C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2718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C4DD-8DF4-4B6D-967B-FADEC9272FB2}" type="datetimeFigureOut">
              <a:rPr lang="en-GB" smtClean="0"/>
              <a:t>15/02/2018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64A2-8EEB-4C01-B581-3945D0F669C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0197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C4DD-8DF4-4B6D-967B-FADEC9272FB2}" type="datetimeFigureOut">
              <a:rPr lang="en-GB" smtClean="0"/>
              <a:t>15/02/2018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64A2-8EEB-4C01-B581-3945D0F669C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6352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C4DD-8DF4-4B6D-967B-FADEC9272FB2}" type="datetimeFigureOut">
              <a:rPr lang="en-GB" smtClean="0"/>
              <a:t>15/02/2018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64A2-8EEB-4C01-B581-3945D0F669C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5753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C4DD-8DF4-4B6D-967B-FADEC9272FB2}" type="datetimeFigureOut">
              <a:rPr lang="en-GB" smtClean="0"/>
              <a:t>15/02/2018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64A2-8EEB-4C01-B581-3945D0F669C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75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C4DD-8DF4-4B6D-967B-FADEC9272FB2}" type="datetimeFigureOut">
              <a:rPr lang="en-GB" smtClean="0"/>
              <a:t>15/02/2018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64A2-8EEB-4C01-B581-3945D0F669C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5438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C4DD-8DF4-4B6D-967B-FADEC9272FB2}" type="datetimeFigureOut">
              <a:rPr lang="en-GB" smtClean="0"/>
              <a:t>15/02/2018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64A2-8EEB-4C01-B581-3945D0F669C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512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C4DD-8DF4-4B6D-967B-FADEC9272FB2}" type="datetimeFigureOut">
              <a:rPr lang="en-GB" smtClean="0"/>
              <a:t>15/02/2018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64A2-8EEB-4C01-B581-3945D0F669C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124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C4DD-8DF4-4B6D-967B-FADEC9272FB2}" type="datetimeFigureOut">
              <a:rPr lang="en-GB" smtClean="0"/>
              <a:t>15/02/2018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64A2-8EEB-4C01-B581-3945D0F669C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012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C4DD-8DF4-4B6D-967B-FADEC9272FB2}" type="datetimeFigureOut">
              <a:rPr lang="en-GB" smtClean="0"/>
              <a:t>15/02/2018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64A2-8EEB-4C01-B581-3945D0F669C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453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C4DD-8DF4-4B6D-967B-FADEC9272FB2}" type="datetimeFigureOut">
              <a:rPr lang="en-GB" smtClean="0"/>
              <a:t>15/02/2018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64A2-8EEB-4C01-B581-3945D0F669C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5860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EC4DD-8DF4-4B6D-967B-FADEC9272FB2}" type="datetimeFigureOut">
              <a:rPr lang="en-GB" smtClean="0"/>
              <a:t>15/02/2018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A64A2-8EEB-4C01-B581-3945D0F669C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6194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653" y="5813055"/>
            <a:ext cx="8897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chemeClr val="bg1"/>
                </a:solidFill>
              </a:rPr>
              <a:t>LDVIC </a:t>
            </a:r>
            <a:r>
              <a:rPr lang="en-GB" sz="3600" dirty="0" smtClean="0">
                <a:solidFill>
                  <a:srgbClr val="FFFF00"/>
                </a:solidFill>
              </a:rPr>
              <a:t>31.22% </a:t>
            </a:r>
            <a:r>
              <a:rPr lang="en-GB" sz="3600" dirty="0" smtClean="0">
                <a:solidFill>
                  <a:schemeClr val="bg1"/>
                </a:solidFill>
              </a:rPr>
              <a:t>vs S&amp;P500 </a:t>
            </a:r>
            <a:r>
              <a:rPr lang="en-GB" sz="3600" dirty="0" smtClean="0">
                <a:solidFill>
                  <a:srgbClr val="FFFF00"/>
                </a:solidFill>
              </a:rPr>
              <a:t>28.97% </a:t>
            </a:r>
            <a:r>
              <a:rPr lang="en-GB" sz="3600" dirty="0" smtClean="0">
                <a:solidFill>
                  <a:schemeClr val="bg1"/>
                </a:solidFill>
              </a:rPr>
              <a:t>(diff. </a:t>
            </a:r>
            <a:r>
              <a:rPr lang="en-GB" sz="3600" dirty="0" smtClean="0">
                <a:solidFill>
                  <a:schemeClr val="bg1"/>
                </a:solidFill>
              </a:rPr>
              <a:t>+2.25%)</a:t>
            </a:r>
            <a:endParaRPr lang="en-GB" sz="36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809528" cy="3693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667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988840"/>
            <a:ext cx="820891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4000" dirty="0">
                <a:solidFill>
                  <a:srgbClr val="FFFF00"/>
                </a:solidFill>
              </a:rPr>
              <a:t>Competition</a:t>
            </a:r>
            <a:endParaRPr lang="en-GB" sz="4000" b="1" dirty="0">
              <a:solidFill>
                <a:srgbClr val="FFFF00"/>
              </a:solidFill>
            </a:endParaRPr>
          </a:p>
          <a:p>
            <a:pPr marL="285750" indent="-285750">
              <a:buFontTx/>
              <a:buChar char="-"/>
            </a:pP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4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404664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en-GB" b="1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en-GB" sz="3000" b="1" dirty="0" smtClean="0">
                <a:solidFill>
                  <a:schemeClr val="bg1"/>
                </a:solidFill>
              </a:rPr>
              <a:t>Look for companies that </a:t>
            </a:r>
            <a:r>
              <a:rPr lang="en-GB" sz="3000" b="1" dirty="0" smtClean="0">
                <a:solidFill>
                  <a:srgbClr val="FFFF00"/>
                </a:solidFill>
              </a:rPr>
              <a:t>generate FCF</a:t>
            </a:r>
            <a:r>
              <a:rPr lang="en-GB" sz="3000" b="1" dirty="0" smtClean="0">
                <a:solidFill>
                  <a:schemeClr val="bg1"/>
                </a:solidFill>
              </a:rPr>
              <a:t>.</a:t>
            </a:r>
          </a:p>
          <a:p>
            <a:pPr marL="285750" indent="-285750">
              <a:buFontTx/>
              <a:buChar char="-"/>
            </a:pPr>
            <a:endParaRPr lang="en-GB" sz="3000" b="1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endParaRPr lang="en-GB" sz="3000" b="1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endParaRPr lang="en-GB" b="1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13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332656"/>
            <a:ext cx="84249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endParaRPr lang="en-GB" sz="2400" b="1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en-GB" sz="2400" b="1" dirty="0" smtClean="0">
                <a:solidFill>
                  <a:schemeClr val="bg1"/>
                </a:solidFill>
              </a:rPr>
              <a:t>LOOK AT THE TREND ON THE </a:t>
            </a:r>
            <a:r>
              <a:rPr lang="en-GB" sz="2400" b="1" dirty="0" smtClean="0">
                <a:solidFill>
                  <a:srgbClr val="FFFF00"/>
                </a:solidFill>
              </a:rPr>
              <a:t>NUMBER OF SHARES </a:t>
            </a:r>
            <a:r>
              <a:rPr lang="en-GB" sz="2400" b="1" dirty="0" smtClean="0">
                <a:solidFill>
                  <a:schemeClr val="bg1"/>
                </a:solidFill>
              </a:rPr>
              <a:t>OUTSTANDING</a:t>
            </a:r>
          </a:p>
          <a:p>
            <a:pPr marL="285750" indent="-285750">
              <a:buFontTx/>
              <a:buChar char="-"/>
            </a:pPr>
            <a:endParaRPr lang="en-GB" sz="2400" b="1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endParaRPr lang="en-GB" sz="2400" b="1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endParaRPr lang="en-GB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2060848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en-GB" sz="5400" b="1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en-GB" sz="4500" b="1" dirty="0" smtClean="0">
                <a:solidFill>
                  <a:srgbClr val="FFFF00"/>
                </a:solidFill>
              </a:rPr>
              <a:t>Compare how it was </a:t>
            </a:r>
            <a:r>
              <a:rPr lang="en-GB" sz="4500" b="1" u="sng" dirty="0" smtClean="0">
                <a:solidFill>
                  <a:srgbClr val="FFFF00"/>
                </a:solidFill>
              </a:rPr>
              <a:t>priced in the past</a:t>
            </a:r>
            <a:r>
              <a:rPr lang="en-GB" sz="4500" b="1" dirty="0" smtClean="0">
                <a:solidFill>
                  <a:srgbClr val="FFFF00"/>
                </a:solidFill>
              </a:rPr>
              <a:t>?</a:t>
            </a:r>
            <a:r>
              <a:rPr lang="en-GB" sz="4500" b="1" dirty="0" smtClean="0">
                <a:solidFill>
                  <a:srgbClr val="FFFF00"/>
                </a:solidFill>
              </a:rPr>
              <a:t> </a:t>
            </a:r>
            <a:endParaRPr lang="en-GB" sz="4500" b="1" dirty="0" smtClean="0">
              <a:solidFill>
                <a:srgbClr val="FFFF00"/>
              </a:solidFill>
            </a:endParaRPr>
          </a:p>
          <a:p>
            <a:pPr marL="285750" indent="-285750">
              <a:buFontTx/>
              <a:buChar char="-"/>
            </a:pPr>
            <a:endParaRPr lang="en-GB" sz="5400" b="1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endParaRPr lang="en-GB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32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980728"/>
            <a:ext cx="621721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>
                <a:solidFill>
                  <a:srgbClr val="FFFF00"/>
                </a:solidFill>
              </a:rPr>
              <a:t>Who owns the stock?</a:t>
            </a:r>
          </a:p>
          <a:p>
            <a:endParaRPr lang="en-GB" sz="5400" dirty="0">
              <a:solidFill>
                <a:schemeClr val="bg1"/>
              </a:solidFill>
            </a:endParaRPr>
          </a:p>
          <a:p>
            <a:endParaRPr lang="en-GB" sz="5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2649865"/>
            <a:ext cx="18473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5400" dirty="0">
              <a:solidFill>
                <a:schemeClr val="bg1"/>
              </a:solidFill>
            </a:endParaRPr>
          </a:p>
          <a:p>
            <a:endParaRPr lang="en-GB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77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2000036"/>
            <a:ext cx="7992888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FFFF00"/>
                </a:solidFill>
              </a:rPr>
              <a:t>2) How many positions in the portfolio?</a:t>
            </a:r>
            <a:endParaRPr lang="en-GB" sz="4000" dirty="0" smtClean="0">
              <a:solidFill>
                <a:srgbClr val="FFFF00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endParaRPr lang="en-GB" b="1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54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2000036"/>
            <a:ext cx="799288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FFFF00"/>
                </a:solidFill>
              </a:rPr>
              <a:t>3) How often to rebalance?</a:t>
            </a:r>
            <a:endParaRPr lang="en-GB" sz="4000" dirty="0" smtClean="0">
              <a:solidFill>
                <a:srgbClr val="FFFF00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endParaRPr lang="en-GB" b="1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54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595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404664"/>
            <a:ext cx="820891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FF00"/>
                </a:solidFill>
              </a:rPr>
              <a:t>DISCLOSURE</a:t>
            </a:r>
            <a:endParaRPr lang="en-GB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42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71662"/>
            <a:ext cx="8136904" cy="566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623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92696"/>
            <a:ext cx="8669812" cy="535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74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484784"/>
            <a:ext cx="820891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>
                <a:solidFill>
                  <a:srgbClr val="FFFF00"/>
                </a:solidFill>
              </a:rPr>
              <a:t>Passive Investing</a:t>
            </a:r>
            <a:endParaRPr lang="en-GB" sz="2400" b="1" dirty="0" smtClean="0">
              <a:solidFill>
                <a:srgbClr val="FFFF00"/>
              </a:solidFill>
            </a:endParaRPr>
          </a:p>
          <a:p>
            <a:pPr marL="285750" indent="-285750">
              <a:buFontTx/>
              <a:buChar char="-"/>
            </a:pPr>
            <a:endParaRPr lang="en-GB" sz="2400" b="1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endParaRPr lang="en-GB" sz="2400" b="1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endParaRPr lang="en-GB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91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404664"/>
            <a:ext cx="820891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FF00"/>
                </a:solidFill>
              </a:rPr>
              <a:t>Investor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sz="2800" dirty="0" smtClean="0">
                <a:solidFill>
                  <a:srgbClr val="FFFF00"/>
                </a:solidFill>
              </a:rPr>
              <a:t>Psychology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:</a:t>
            </a:r>
          </a:p>
          <a:p>
            <a:endParaRPr lang="en-GB" sz="4000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en-GB" sz="4000" dirty="0" smtClean="0">
                <a:solidFill>
                  <a:schemeClr val="bg1"/>
                </a:solidFill>
              </a:rPr>
              <a:t>The </a:t>
            </a:r>
            <a:r>
              <a:rPr lang="en-GB" sz="4000" dirty="0">
                <a:solidFill>
                  <a:schemeClr val="bg1"/>
                </a:solidFill>
              </a:rPr>
              <a:t>best investment analyst is going to be right </a:t>
            </a:r>
            <a:r>
              <a:rPr lang="en-GB" sz="4000" u="sng" dirty="0">
                <a:solidFill>
                  <a:schemeClr val="bg1"/>
                </a:solidFill>
              </a:rPr>
              <a:t>two out of three </a:t>
            </a:r>
            <a:r>
              <a:rPr lang="en-GB" sz="4000" dirty="0" smtClean="0">
                <a:solidFill>
                  <a:schemeClr val="bg1"/>
                </a:solidFill>
              </a:rPr>
              <a:t>times (</a:t>
            </a:r>
            <a:r>
              <a:rPr lang="en-GB" sz="4000" dirty="0" smtClean="0">
                <a:solidFill>
                  <a:srgbClr val="FFFF00"/>
                </a:solidFill>
              </a:rPr>
              <a:t>TEMPLETON</a:t>
            </a:r>
            <a:r>
              <a:rPr lang="en-GB" sz="4000" dirty="0" smtClean="0">
                <a:solidFill>
                  <a:schemeClr val="bg1"/>
                </a:solidFill>
              </a:rPr>
              <a:t>)</a:t>
            </a:r>
          </a:p>
          <a:p>
            <a:pPr marL="285750" indent="-285750">
              <a:buFontTx/>
              <a:buChar char="-"/>
            </a:pPr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endParaRPr lang="en-GB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47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404664"/>
            <a:ext cx="8208912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>
                <a:solidFill>
                  <a:srgbClr val="FFFF00"/>
                </a:solidFill>
              </a:rPr>
              <a:t>Investment Rules (MWO):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en-GB" sz="2400" b="1" dirty="0" smtClean="0">
                <a:solidFill>
                  <a:schemeClr val="bg1"/>
                </a:solidFill>
              </a:rPr>
              <a:t>Investing is </a:t>
            </a:r>
            <a:r>
              <a:rPr lang="en-GB" sz="2400" b="1" dirty="0" smtClean="0">
                <a:solidFill>
                  <a:srgbClr val="FFFF00"/>
                </a:solidFill>
              </a:rPr>
              <a:t>a full time job</a:t>
            </a:r>
            <a:r>
              <a:rPr lang="en-GB" sz="2400" b="1" dirty="0" smtClean="0">
                <a:solidFill>
                  <a:schemeClr val="bg1"/>
                </a:solidFill>
              </a:rPr>
              <a:t>. No if, not buts, no excuses. </a:t>
            </a:r>
            <a:r>
              <a:rPr lang="en-GB" sz="2400" b="1" dirty="0" smtClean="0">
                <a:solidFill>
                  <a:srgbClr val="FFFF00"/>
                </a:solidFill>
              </a:rPr>
              <a:t>Buy </a:t>
            </a:r>
            <a:r>
              <a:rPr lang="en-GB" sz="2400" b="1" dirty="0" smtClean="0">
                <a:solidFill>
                  <a:srgbClr val="FFFF00"/>
                </a:solidFill>
              </a:rPr>
              <a:t>ETFs</a:t>
            </a:r>
          </a:p>
          <a:p>
            <a:pPr marL="285750" indent="-285750">
              <a:buFontTx/>
              <a:buChar char="-"/>
            </a:pPr>
            <a:endParaRPr lang="en-GB" sz="2400" b="1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endParaRPr lang="en-GB" sz="2400" b="1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endParaRPr lang="en-GB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19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3808" y="1988839"/>
            <a:ext cx="29523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>
                <a:solidFill>
                  <a:srgbClr val="FFFF00"/>
                </a:solidFill>
              </a:rPr>
              <a:t>1) What is Risk?</a:t>
            </a:r>
            <a:endParaRPr lang="en-GB" sz="3000" dirty="0" smtClean="0">
              <a:solidFill>
                <a:srgbClr val="FFFF00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endParaRPr lang="en-GB" b="1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03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988840"/>
            <a:ext cx="82089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en-GB" b="1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en-GB" sz="2800" b="1" dirty="0">
                <a:solidFill>
                  <a:schemeClr val="bg1"/>
                </a:solidFill>
              </a:rPr>
              <a:t>Investing is really simple and not overly complicated</a:t>
            </a:r>
            <a:r>
              <a:rPr lang="en-GB" sz="2400" b="1" dirty="0" smtClean="0">
                <a:solidFill>
                  <a:schemeClr val="bg1"/>
                </a:solidFill>
              </a:rPr>
              <a:t>. </a:t>
            </a:r>
            <a:r>
              <a:rPr lang="en-GB" sz="2800" b="1" dirty="0">
                <a:solidFill>
                  <a:schemeClr val="bg1"/>
                </a:solidFill>
              </a:rPr>
              <a:t>It is mostly </a:t>
            </a:r>
            <a:r>
              <a:rPr lang="en-GB" sz="3200" b="1" dirty="0" smtClean="0">
                <a:solidFill>
                  <a:srgbClr val="FFFF00"/>
                </a:solidFill>
              </a:rPr>
              <a:t>down to price</a:t>
            </a:r>
            <a:r>
              <a:rPr lang="en-GB" sz="2400" b="1" dirty="0" smtClean="0">
                <a:solidFill>
                  <a:schemeClr val="bg1"/>
                </a:solidFill>
              </a:rPr>
              <a:t>. </a:t>
            </a:r>
            <a:endParaRPr lang="en-GB" sz="2400" b="1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endParaRPr lang="en-GB" sz="2400" b="1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en-GB" sz="2400" b="1" dirty="0" smtClean="0">
                <a:solidFill>
                  <a:schemeClr val="bg1"/>
                </a:solidFill>
              </a:rPr>
              <a:t>Don’t overpay!</a:t>
            </a:r>
            <a:endParaRPr lang="en-GB" b="1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endParaRPr lang="en-GB" b="1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39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2421</TotalTime>
  <Words>132</Words>
  <Application>Microsoft Office PowerPoint</Application>
  <PresentationFormat>On-screen Show (4:3)</PresentationFormat>
  <Paragraphs>34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MRC Prion Unit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Wiggins De Oliveira (Prion)</dc:creator>
  <cp:lastModifiedBy>Michael Wiggins De Oliveira (Prion)</cp:lastModifiedBy>
  <cp:revision>154</cp:revision>
  <dcterms:created xsi:type="dcterms:W3CDTF">2015-12-04T11:03:05Z</dcterms:created>
  <dcterms:modified xsi:type="dcterms:W3CDTF">2018-02-15T16:06:02Z</dcterms:modified>
</cp:coreProperties>
</file>