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5"/>
  </p:notesMasterIdLst>
  <p:sldIdLst>
    <p:sldId id="256" r:id="rId2"/>
    <p:sldId id="257" r:id="rId3"/>
    <p:sldId id="317" r:id="rId4"/>
    <p:sldId id="360" r:id="rId5"/>
    <p:sldId id="362" r:id="rId6"/>
    <p:sldId id="363" r:id="rId7"/>
    <p:sldId id="366" r:id="rId8"/>
    <p:sldId id="365" r:id="rId9"/>
    <p:sldId id="364" r:id="rId10"/>
    <p:sldId id="260" r:id="rId11"/>
    <p:sldId id="367" r:id="rId12"/>
    <p:sldId id="341" r:id="rId13"/>
    <p:sldId id="296" r:id="rId14"/>
  </p:sldIdLst>
  <p:sldSz cx="20104100" cy="11309350"/>
  <p:notesSz cx="9296400" cy="7010400"/>
  <p:embeddedFontLst>
    <p:embeddedFont>
      <p:font typeface="Calibri" panose="020F0502020204030204" pitchFamily="34" charset="0"/>
      <p:regular r:id="rId16"/>
      <p:bold r:id="rId17"/>
      <p:italic r:id="rId18"/>
      <p:boldItalic r:id="rId19"/>
    </p:embeddedFont>
    <p:embeddedFont>
      <p:font typeface="Open Sans" panose="020B0604020202020204" charset="0"/>
      <p:regular r:id="rId20"/>
      <p:bold r:id="rId21"/>
      <p:italic r:id="rId22"/>
      <p:boldItalic r:id="rId23"/>
    </p:embeddedFont>
    <p:embeddedFont>
      <p:font typeface="Open Sans Light" panose="020B0604020202020204" charset="0"/>
      <p:regular r:id="rId24"/>
      <p:italic r:id="rId25"/>
    </p:embeddedFont>
    <p:embeddedFont>
      <p:font typeface="Open Sans Semibold" panose="020B0604020202020204" charset="0"/>
      <p:bold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426" userDrawn="1">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95" autoAdjust="0"/>
    <p:restoredTop sz="91263" autoAdjust="0"/>
  </p:normalViewPr>
  <p:slideViewPr>
    <p:cSldViewPr>
      <p:cViewPr varScale="1">
        <p:scale>
          <a:sx n="37" d="100"/>
          <a:sy n="37" d="100"/>
        </p:scale>
        <p:origin x="900" y="48"/>
      </p:cViewPr>
      <p:guideLst>
        <p:guide orient="horz" pos="4426"/>
        <p:guide pos="2160"/>
      </p:guideLst>
    </p:cSldViewPr>
  </p:slideViewPr>
  <p:notesTextViewPr>
    <p:cViewPr>
      <p:scale>
        <a:sx n="100" d="100"/>
        <a:sy n="100" d="100"/>
      </p:scale>
      <p:origin x="0" y="0"/>
    </p:cViewPr>
  </p:notesTextViewPr>
  <p:notesViewPr>
    <p:cSldViewPr>
      <p:cViewPr varScale="1">
        <p:scale>
          <a:sx n="127" d="100"/>
          <a:sy n="127" d="100"/>
        </p:scale>
        <p:origin x="1248"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llum Clarke" userId="51f3dcc1ccf10cf2" providerId="LiveId" clId="{3BF4B176-16A0-4E73-8E5A-A5DE10E8761B}"/>
    <pc:docChg chg="modSld">
      <pc:chgData name="Callum Clarke" userId="51f3dcc1ccf10cf2" providerId="LiveId" clId="{3BF4B176-16A0-4E73-8E5A-A5DE10E8761B}" dt="2019-05-03T09:15:14.420" v="74" actId="20577"/>
      <pc:docMkLst>
        <pc:docMk/>
      </pc:docMkLst>
      <pc:sldChg chg="modSp">
        <pc:chgData name="Callum Clarke" userId="51f3dcc1ccf10cf2" providerId="LiveId" clId="{3BF4B176-16A0-4E73-8E5A-A5DE10E8761B}" dt="2019-05-03T09:15:14.420" v="74" actId="20577"/>
        <pc:sldMkLst>
          <pc:docMk/>
          <pc:sldMk cId="2424686884" sldId="365"/>
        </pc:sldMkLst>
        <pc:spChg chg="mod">
          <ac:chgData name="Callum Clarke" userId="51f3dcc1ccf10cf2" providerId="LiveId" clId="{3BF4B176-16A0-4E73-8E5A-A5DE10E8761B}" dt="2019-05-03T09:15:14.420" v="74" actId="20577"/>
          <ac:spMkLst>
            <pc:docMk/>
            <pc:sldMk cId="2424686884" sldId="365"/>
            <ac:spMk id="7" creationId="{ACAFF6D6-4B47-4BBF-8CE1-19253039CEE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636" cy="351308"/>
          </a:xfrm>
          <a:prstGeom prst="rect">
            <a:avLst/>
          </a:prstGeom>
        </p:spPr>
        <p:txBody>
          <a:bodyPr vert="horz" lIns="47467" tIns="23733" rIns="47467" bIns="23733" rtlCol="0"/>
          <a:lstStyle>
            <a:lvl1pPr algn="l">
              <a:defRPr sz="600"/>
            </a:lvl1pPr>
          </a:lstStyle>
          <a:p>
            <a:endParaRPr lang="en-GB"/>
          </a:p>
        </p:txBody>
      </p:sp>
      <p:sp>
        <p:nvSpPr>
          <p:cNvPr id="3" name="Date Placeholder 2"/>
          <p:cNvSpPr>
            <a:spLocks noGrp="1"/>
          </p:cNvSpPr>
          <p:nvPr>
            <p:ph type="dt" idx="1"/>
          </p:nvPr>
        </p:nvSpPr>
        <p:spPr>
          <a:xfrm>
            <a:off x="5265562" y="0"/>
            <a:ext cx="4028636" cy="351308"/>
          </a:xfrm>
          <a:prstGeom prst="rect">
            <a:avLst/>
          </a:prstGeom>
        </p:spPr>
        <p:txBody>
          <a:bodyPr vert="horz" lIns="47467" tIns="23733" rIns="47467" bIns="23733" rtlCol="0"/>
          <a:lstStyle>
            <a:lvl1pPr algn="r">
              <a:defRPr sz="600"/>
            </a:lvl1pPr>
          </a:lstStyle>
          <a:p>
            <a:fld id="{757D4071-B404-4CD7-9172-BDD29D8D237C}" type="datetimeFigureOut">
              <a:rPr lang="en-GB" smtClean="0"/>
              <a:t>03/05/2019</a:t>
            </a:fld>
            <a:endParaRPr lang="en-GB"/>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47467" tIns="23733" rIns="47467" bIns="23733" rtlCol="0" anchor="ctr"/>
          <a:lstStyle/>
          <a:p>
            <a:endParaRPr lang="en-GB"/>
          </a:p>
        </p:txBody>
      </p:sp>
      <p:sp>
        <p:nvSpPr>
          <p:cNvPr id="5" name="Notes Placeholder 4"/>
          <p:cNvSpPr>
            <a:spLocks noGrp="1"/>
          </p:cNvSpPr>
          <p:nvPr>
            <p:ph type="body" sz="quarter" idx="3"/>
          </p:nvPr>
        </p:nvSpPr>
        <p:spPr>
          <a:xfrm>
            <a:off x="929347" y="3373337"/>
            <a:ext cx="7437707" cy="2761255"/>
          </a:xfrm>
          <a:prstGeom prst="rect">
            <a:avLst/>
          </a:prstGeom>
        </p:spPr>
        <p:txBody>
          <a:bodyPr vert="horz" lIns="47467" tIns="23733" rIns="47467" bIns="2373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659093"/>
            <a:ext cx="4028636" cy="351307"/>
          </a:xfrm>
          <a:prstGeom prst="rect">
            <a:avLst/>
          </a:prstGeom>
        </p:spPr>
        <p:txBody>
          <a:bodyPr vert="horz" lIns="47467" tIns="23733" rIns="47467" bIns="23733" rtlCol="0" anchor="b"/>
          <a:lstStyle>
            <a:lvl1pPr algn="l">
              <a:defRPr sz="600"/>
            </a:lvl1pPr>
          </a:lstStyle>
          <a:p>
            <a:endParaRPr lang="en-GB"/>
          </a:p>
        </p:txBody>
      </p:sp>
      <p:sp>
        <p:nvSpPr>
          <p:cNvPr id="7" name="Slide Number Placeholder 6"/>
          <p:cNvSpPr>
            <a:spLocks noGrp="1"/>
          </p:cNvSpPr>
          <p:nvPr>
            <p:ph type="sldNum" sz="quarter" idx="5"/>
          </p:nvPr>
        </p:nvSpPr>
        <p:spPr>
          <a:xfrm>
            <a:off x="5265562" y="6659093"/>
            <a:ext cx="4028636" cy="351307"/>
          </a:xfrm>
          <a:prstGeom prst="rect">
            <a:avLst/>
          </a:prstGeom>
        </p:spPr>
        <p:txBody>
          <a:bodyPr vert="horz" lIns="47467" tIns="23733" rIns="47467" bIns="23733" rtlCol="0" anchor="b"/>
          <a:lstStyle>
            <a:lvl1pPr algn="r">
              <a:defRPr sz="600"/>
            </a:lvl1pPr>
          </a:lstStyle>
          <a:p>
            <a:fld id="{04EE33BE-0906-4E2C-B705-70151165A128}" type="slidenum">
              <a:rPr lang="en-GB" smtClean="0"/>
              <a:t>‹#›</a:t>
            </a:fld>
            <a:endParaRPr lang="en-GB"/>
          </a:p>
        </p:txBody>
      </p:sp>
    </p:spTree>
    <p:extLst>
      <p:ext uri="{BB962C8B-B14F-4D97-AF65-F5344CB8AC3E}">
        <p14:creationId xmlns:p14="http://schemas.microsoft.com/office/powerpoint/2010/main" val="4015553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4EE33BE-0906-4E2C-B705-70151165A128}" type="slidenum">
              <a:rPr lang="en-GB" smtClean="0"/>
              <a:t>4</a:t>
            </a:fld>
            <a:endParaRPr lang="en-GB"/>
          </a:p>
        </p:txBody>
      </p:sp>
    </p:spTree>
    <p:extLst>
      <p:ext uri="{BB962C8B-B14F-4D97-AF65-F5344CB8AC3E}">
        <p14:creationId xmlns:p14="http://schemas.microsoft.com/office/powerpoint/2010/main" val="465956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4EE33BE-0906-4E2C-B705-70151165A128}" type="slidenum">
              <a:rPr lang="en-GB" smtClean="0"/>
              <a:t>8</a:t>
            </a:fld>
            <a:endParaRPr lang="en-GB"/>
          </a:p>
        </p:txBody>
      </p:sp>
    </p:spTree>
    <p:extLst>
      <p:ext uri="{BB962C8B-B14F-4D97-AF65-F5344CB8AC3E}">
        <p14:creationId xmlns:p14="http://schemas.microsoft.com/office/powerpoint/2010/main" val="2626387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4EE33BE-0906-4E2C-B705-70151165A128}" type="slidenum">
              <a:rPr lang="en-GB" smtClean="0"/>
              <a:t>11</a:t>
            </a:fld>
            <a:endParaRPr lang="en-GB"/>
          </a:p>
        </p:txBody>
      </p:sp>
    </p:spTree>
    <p:extLst>
      <p:ext uri="{BB962C8B-B14F-4D97-AF65-F5344CB8AC3E}">
        <p14:creationId xmlns:p14="http://schemas.microsoft.com/office/powerpoint/2010/main" val="1215124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000" b="1" i="0">
                <a:solidFill>
                  <a:schemeClr val="bg1"/>
                </a:solidFill>
                <a:latin typeface="Open Sans"/>
                <a:cs typeface="Open San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000" b="1" i="0">
                <a:solidFill>
                  <a:schemeClr val="bg1"/>
                </a:solidFill>
                <a:latin typeface="Open Sans"/>
                <a:cs typeface="Open Sans"/>
              </a:defRPr>
            </a:lvl1pPr>
          </a:lstStyle>
          <a:p>
            <a:endParaRPr/>
          </a:p>
        </p:txBody>
      </p:sp>
      <p:sp>
        <p:nvSpPr>
          <p:cNvPr id="3" name="Holder 3"/>
          <p:cNvSpPr>
            <a:spLocks noGrp="1"/>
          </p:cNvSpPr>
          <p:nvPr>
            <p:ph sz="half" idx="2"/>
          </p:nvPr>
        </p:nvSpPr>
        <p:spPr>
          <a:xfrm>
            <a:off x="1047088" y="4687982"/>
            <a:ext cx="4276090" cy="586676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sz="half" idx="3"/>
          </p:nvPr>
        </p:nvSpPr>
        <p:spPr>
          <a:xfrm>
            <a:off x="10204579" y="4687982"/>
            <a:ext cx="4276090" cy="5866765"/>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20104098" cy="11308556"/>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4963" y="743"/>
            <a:ext cx="20099655" cy="11308080"/>
          </a:xfrm>
          <a:custGeom>
            <a:avLst/>
            <a:gdLst/>
            <a:ahLst/>
            <a:cxnLst/>
            <a:rect l="l" t="t" r="r" b="b"/>
            <a:pathLst>
              <a:path w="20099655" h="11308080">
                <a:moveTo>
                  <a:pt x="0" y="11307812"/>
                </a:moveTo>
                <a:lnTo>
                  <a:pt x="20099136" y="11307812"/>
                </a:lnTo>
                <a:lnTo>
                  <a:pt x="20099136" y="0"/>
                </a:lnTo>
                <a:lnTo>
                  <a:pt x="0" y="0"/>
                </a:lnTo>
                <a:lnTo>
                  <a:pt x="0" y="11307812"/>
                </a:lnTo>
                <a:close/>
              </a:path>
            </a:pathLst>
          </a:custGeom>
          <a:solidFill>
            <a:srgbClr val="000000">
              <a:alpha val="71000"/>
            </a:srgbClr>
          </a:solidFill>
        </p:spPr>
        <p:txBody>
          <a:bodyPr wrap="square" lIns="0" tIns="0" rIns="0" bIns="0" rtlCol="0"/>
          <a:lstStyle/>
          <a:p>
            <a:endParaRPr/>
          </a:p>
        </p:txBody>
      </p:sp>
      <p:sp>
        <p:nvSpPr>
          <p:cNvPr id="18" name="bk object 18"/>
          <p:cNvSpPr/>
          <p:nvPr/>
        </p:nvSpPr>
        <p:spPr>
          <a:xfrm>
            <a:off x="0" y="1239602"/>
            <a:ext cx="8249284" cy="10069195"/>
          </a:xfrm>
          <a:custGeom>
            <a:avLst/>
            <a:gdLst/>
            <a:ahLst/>
            <a:cxnLst/>
            <a:rect l="l" t="t" r="r" b="b"/>
            <a:pathLst>
              <a:path w="8249284" h="10069195">
                <a:moveTo>
                  <a:pt x="4649478" y="0"/>
                </a:moveTo>
                <a:lnTo>
                  <a:pt x="4076607" y="476877"/>
                </a:lnTo>
                <a:lnTo>
                  <a:pt x="3363711" y="1638028"/>
                </a:lnTo>
                <a:lnTo>
                  <a:pt x="0" y="7464151"/>
                </a:lnTo>
                <a:lnTo>
                  <a:pt x="0" y="10068954"/>
                </a:lnTo>
                <a:lnTo>
                  <a:pt x="3975765" y="10068954"/>
                </a:lnTo>
                <a:lnTo>
                  <a:pt x="7473449" y="4010783"/>
                </a:lnTo>
                <a:lnTo>
                  <a:pt x="8122586" y="2812820"/>
                </a:lnTo>
                <a:lnTo>
                  <a:pt x="8249138" y="2078261"/>
                </a:lnTo>
                <a:lnTo>
                  <a:pt x="7772260" y="1505390"/>
                </a:lnTo>
                <a:lnTo>
                  <a:pt x="6611109" y="792494"/>
                </a:lnTo>
                <a:lnTo>
                  <a:pt x="6582000" y="775688"/>
                </a:lnTo>
                <a:lnTo>
                  <a:pt x="5384037" y="126551"/>
                </a:lnTo>
                <a:lnTo>
                  <a:pt x="4649478" y="0"/>
                </a:lnTo>
                <a:close/>
              </a:path>
            </a:pathLst>
          </a:custGeom>
          <a:solidFill>
            <a:srgbClr val="000000">
              <a:alpha val="33998"/>
            </a:srgbClr>
          </a:solidFill>
        </p:spPr>
        <p:txBody>
          <a:bodyPr wrap="square" lIns="0" tIns="0" rIns="0" bIns="0" rtlCol="0"/>
          <a:lstStyle/>
          <a:p>
            <a:endParaRPr/>
          </a:p>
        </p:txBody>
      </p:sp>
      <p:sp>
        <p:nvSpPr>
          <p:cNvPr id="19" name="bk object 19"/>
          <p:cNvSpPr/>
          <p:nvPr/>
        </p:nvSpPr>
        <p:spPr>
          <a:xfrm>
            <a:off x="0" y="2182096"/>
            <a:ext cx="2437130" cy="6529070"/>
          </a:xfrm>
          <a:custGeom>
            <a:avLst/>
            <a:gdLst/>
            <a:ahLst/>
            <a:cxnLst/>
            <a:rect l="l" t="t" r="r" b="b"/>
            <a:pathLst>
              <a:path w="2437130" h="6529070">
                <a:moveTo>
                  <a:pt x="0" y="0"/>
                </a:moveTo>
                <a:lnTo>
                  <a:pt x="0" y="6528736"/>
                </a:lnTo>
                <a:lnTo>
                  <a:pt x="1660871" y="3652020"/>
                </a:lnTo>
                <a:lnTo>
                  <a:pt x="2310008" y="2454057"/>
                </a:lnTo>
                <a:lnTo>
                  <a:pt x="2436560" y="1719497"/>
                </a:lnTo>
                <a:lnTo>
                  <a:pt x="1959682" y="1146627"/>
                </a:lnTo>
                <a:lnTo>
                  <a:pt x="798531" y="433730"/>
                </a:lnTo>
                <a:lnTo>
                  <a:pt x="769422" y="416924"/>
                </a:lnTo>
                <a:lnTo>
                  <a:pt x="0" y="0"/>
                </a:lnTo>
                <a:close/>
              </a:path>
            </a:pathLst>
          </a:custGeom>
          <a:solidFill>
            <a:srgbClr val="000000">
              <a:alpha val="33998"/>
            </a:srgbClr>
          </a:solidFill>
        </p:spPr>
        <p:txBody>
          <a:bodyPr wrap="square" lIns="0" tIns="0" rIns="0" bIns="0" rtlCol="0"/>
          <a:lstStyle/>
          <a:p>
            <a:endParaRPr/>
          </a:p>
        </p:txBody>
      </p:sp>
      <p:sp>
        <p:nvSpPr>
          <p:cNvPr id="20" name="bk object 20"/>
          <p:cNvSpPr/>
          <p:nvPr/>
        </p:nvSpPr>
        <p:spPr>
          <a:xfrm>
            <a:off x="6254741" y="7635910"/>
            <a:ext cx="6060440" cy="3672840"/>
          </a:xfrm>
          <a:custGeom>
            <a:avLst/>
            <a:gdLst/>
            <a:ahLst/>
            <a:cxnLst/>
            <a:rect l="l" t="t" r="r" b="b"/>
            <a:pathLst>
              <a:path w="6060440" h="3672840">
                <a:moveTo>
                  <a:pt x="2460452" y="0"/>
                </a:moveTo>
                <a:lnTo>
                  <a:pt x="1887582" y="476877"/>
                </a:lnTo>
                <a:lnTo>
                  <a:pt x="1174685" y="1638028"/>
                </a:lnTo>
                <a:lnTo>
                  <a:pt x="0" y="3672645"/>
                </a:lnTo>
                <a:lnTo>
                  <a:pt x="5467650" y="3672645"/>
                </a:lnTo>
                <a:lnTo>
                  <a:pt x="5933561" y="2812820"/>
                </a:lnTo>
                <a:lnTo>
                  <a:pt x="6060112" y="2078261"/>
                </a:lnTo>
                <a:lnTo>
                  <a:pt x="5583235" y="1505390"/>
                </a:lnTo>
                <a:lnTo>
                  <a:pt x="4422084" y="792494"/>
                </a:lnTo>
                <a:lnTo>
                  <a:pt x="4392975" y="775688"/>
                </a:lnTo>
                <a:lnTo>
                  <a:pt x="3195012" y="126551"/>
                </a:lnTo>
                <a:lnTo>
                  <a:pt x="2460452" y="0"/>
                </a:lnTo>
                <a:close/>
              </a:path>
            </a:pathLst>
          </a:custGeom>
          <a:solidFill>
            <a:srgbClr val="000000">
              <a:alpha val="33998"/>
            </a:srgbClr>
          </a:solidFill>
        </p:spPr>
        <p:txBody>
          <a:bodyPr wrap="square" lIns="0" tIns="0" rIns="0" bIns="0" rtlCol="0"/>
          <a:lstStyle/>
          <a:p>
            <a:endParaRPr/>
          </a:p>
        </p:txBody>
      </p:sp>
      <p:sp>
        <p:nvSpPr>
          <p:cNvPr id="21" name="bk object 21"/>
          <p:cNvSpPr/>
          <p:nvPr/>
        </p:nvSpPr>
        <p:spPr>
          <a:xfrm>
            <a:off x="5207015" y="0"/>
            <a:ext cx="9611995" cy="9887585"/>
          </a:xfrm>
          <a:custGeom>
            <a:avLst/>
            <a:gdLst/>
            <a:ahLst/>
            <a:cxnLst/>
            <a:rect l="l" t="t" r="r" b="b"/>
            <a:pathLst>
              <a:path w="9611994" h="9887585">
                <a:moveTo>
                  <a:pt x="9611985" y="0"/>
                </a:moveTo>
                <a:lnTo>
                  <a:pt x="4168581" y="0"/>
                </a:lnTo>
                <a:lnTo>
                  <a:pt x="775688" y="5876666"/>
                </a:lnTo>
                <a:lnTo>
                  <a:pt x="126551" y="7074623"/>
                </a:lnTo>
                <a:lnTo>
                  <a:pt x="0" y="7809179"/>
                </a:lnTo>
                <a:lnTo>
                  <a:pt x="476877" y="8382049"/>
                </a:lnTo>
                <a:lnTo>
                  <a:pt x="1638028" y="9094945"/>
                </a:lnTo>
                <a:lnTo>
                  <a:pt x="1667137" y="9111761"/>
                </a:lnTo>
                <a:lnTo>
                  <a:pt x="2865100" y="9760898"/>
                </a:lnTo>
                <a:lnTo>
                  <a:pt x="3599660" y="9887450"/>
                </a:lnTo>
                <a:lnTo>
                  <a:pt x="4172530" y="9410572"/>
                </a:lnTo>
                <a:lnTo>
                  <a:pt x="4885427" y="8249421"/>
                </a:lnTo>
                <a:lnTo>
                  <a:pt x="9058493" y="1021453"/>
                </a:lnTo>
                <a:lnTo>
                  <a:pt x="9611985" y="0"/>
                </a:lnTo>
                <a:close/>
              </a:path>
            </a:pathLst>
          </a:custGeom>
          <a:solidFill>
            <a:srgbClr val="000000">
              <a:alpha val="33998"/>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7000" b="1" i="0">
                <a:solidFill>
                  <a:schemeClr val="bg1"/>
                </a:solidFill>
                <a:latin typeface="Open Sans"/>
                <a:cs typeface="Open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34388" y="817109"/>
            <a:ext cx="18035322" cy="2161540"/>
          </a:xfrm>
          <a:prstGeom prst="rect">
            <a:avLst/>
          </a:prstGeom>
        </p:spPr>
        <p:txBody>
          <a:bodyPr wrap="square" lIns="0" tIns="0" rIns="0" bIns="0">
            <a:spAutoFit/>
          </a:bodyPr>
          <a:lstStyle>
            <a:lvl1pPr>
              <a:defRPr sz="7000" b="1" i="0">
                <a:solidFill>
                  <a:schemeClr val="bg1"/>
                </a:solidFill>
                <a:latin typeface="Open Sans"/>
                <a:cs typeface="Open Sans"/>
              </a:defRPr>
            </a:lvl1pPr>
          </a:lstStyle>
          <a:p>
            <a:endParaRPr/>
          </a:p>
        </p:txBody>
      </p:sp>
      <p:sp>
        <p:nvSpPr>
          <p:cNvPr id="3" name="Holder 3"/>
          <p:cNvSpPr>
            <a:spLocks noGrp="1"/>
          </p:cNvSpPr>
          <p:nvPr>
            <p:ph type="body" idx="1"/>
          </p:nvPr>
        </p:nvSpPr>
        <p:spPr>
          <a:xfrm>
            <a:off x="1026143" y="3000373"/>
            <a:ext cx="18051812" cy="338327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5/3/2019</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jpg"/><Relationship Id="rId18" Type="http://schemas.openxmlformats.org/officeDocument/2006/relationships/image" Target="../media/image29.jpg"/><Relationship Id="rId26" Type="http://schemas.openxmlformats.org/officeDocument/2006/relationships/image" Target="../media/image37.pn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jpg"/><Relationship Id="rId12" Type="http://schemas.openxmlformats.org/officeDocument/2006/relationships/image" Target="../media/image23.jpg"/><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image" Target="../media/image13.jpg"/><Relationship Id="rId16" Type="http://schemas.openxmlformats.org/officeDocument/2006/relationships/image" Target="../media/image27.png"/><Relationship Id="rId20" Type="http://schemas.openxmlformats.org/officeDocument/2006/relationships/image" Target="../media/image31.jpg"/><Relationship Id="rId1" Type="http://schemas.openxmlformats.org/officeDocument/2006/relationships/slideLayout" Target="../slideLayouts/slideLayout5.xml"/><Relationship Id="rId6" Type="http://schemas.openxmlformats.org/officeDocument/2006/relationships/image" Target="../media/image17.jpg"/><Relationship Id="rId11" Type="http://schemas.openxmlformats.org/officeDocument/2006/relationships/image" Target="../media/image22.png"/><Relationship Id="rId24" Type="http://schemas.openxmlformats.org/officeDocument/2006/relationships/image" Target="../media/image35.png"/><Relationship Id="rId5" Type="http://schemas.openxmlformats.org/officeDocument/2006/relationships/image" Target="../media/image16.jpg"/><Relationship Id="rId15" Type="http://schemas.openxmlformats.org/officeDocument/2006/relationships/image" Target="../media/image26.png"/><Relationship Id="rId23" Type="http://schemas.openxmlformats.org/officeDocument/2006/relationships/image" Target="../media/image34.jpeg"/><Relationship Id="rId10" Type="http://schemas.openxmlformats.org/officeDocument/2006/relationships/image" Target="../media/image21.jp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jpg"/><Relationship Id="rId22" Type="http://schemas.openxmlformats.org/officeDocument/2006/relationships/image" Target="../media/image33.png"/><Relationship Id="rId27"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7"/>
            <a:ext cx="20104100" cy="11308556"/>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19049" y="3403907"/>
            <a:ext cx="6150841" cy="495407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2823" y="0"/>
            <a:ext cx="20104100" cy="11308715"/>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F4F5F5"/>
          </a:solidFill>
        </p:spPr>
        <p:txBody>
          <a:bodyPr wrap="square" lIns="0" tIns="0" rIns="0" bIns="0" rtlCol="0"/>
          <a:lstStyle/>
          <a:p>
            <a:endParaRPr/>
          </a:p>
        </p:txBody>
      </p:sp>
      <p:sp>
        <p:nvSpPr>
          <p:cNvPr id="3" name="object 3"/>
          <p:cNvSpPr/>
          <p:nvPr/>
        </p:nvSpPr>
        <p:spPr>
          <a:xfrm>
            <a:off x="0" y="0"/>
            <a:ext cx="9568180" cy="11308715"/>
          </a:xfrm>
          <a:custGeom>
            <a:avLst/>
            <a:gdLst/>
            <a:ahLst/>
            <a:cxnLst/>
            <a:rect l="l" t="t" r="r" b="b"/>
            <a:pathLst>
              <a:path w="9568180" h="11308715">
                <a:moveTo>
                  <a:pt x="9568085" y="0"/>
                </a:moveTo>
                <a:lnTo>
                  <a:pt x="0" y="0"/>
                </a:lnTo>
                <a:lnTo>
                  <a:pt x="0" y="11308556"/>
                </a:lnTo>
                <a:lnTo>
                  <a:pt x="3064095" y="11308556"/>
                </a:lnTo>
                <a:lnTo>
                  <a:pt x="9568085" y="0"/>
                </a:lnTo>
                <a:close/>
              </a:path>
            </a:pathLst>
          </a:custGeom>
          <a:solidFill>
            <a:srgbClr val="FFFFFF"/>
          </a:solidFill>
        </p:spPr>
        <p:txBody>
          <a:bodyPr wrap="square" lIns="0" tIns="0" rIns="0" bIns="0" rtlCol="0"/>
          <a:lstStyle/>
          <a:p>
            <a:endParaRPr/>
          </a:p>
        </p:txBody>
      </p:sp>
      <p:sp>
        <p:nvSpPr>
          <p:cNvPr id="5" name="object 5"/>
          <p:cNvSpPr/>
          <p:nvPr/>
        </p:nvSpPr>
        <p:spPr>
          <a:xfrm>
            <a:off x="8158467" y="1047088"/>
            <a:ext cx="2133600" cy="1447165"/>
          </a:xfrm>
          <a:custGeom>
            <a:avLst/>
            <a:gdLst/>
            <a:ahLst/>
            <a:cxnLst/>
            <a:rect l="l" t="t" r="r" b="b"/>
            <a:pathLst>
              <a:path w="2133600" h="1447164">
                <a:moveTo>
                  <a:pt x="1955008" y="0"/>
                </a:moveTo>
                <a:lnTo>
                  <a:pt x="178088" y="0"/>
                </a:lnTo>
                <a:lnTo>
                  <a:pt x="75131" y="2782"/>
                </a:lnTo>
                <a:lnTo>
                  <a:pt x="22261" y="22261"/>
                </a:lnTo>
                <a:lnTo>
                  <a:pt x="2782" y="75131"/>
                </a:lnTo>
                <a:lnTo>
                  <a:pt x="0" y="178088"/>
                </a:lnTo>
                <a:lnTo>
                  <a:pt x="0" y="1268872"/>
                </a:lnTo>
                <a:lnTo>
                  <a:pt x="2782" y="1371829"/>
                </a:lnTo>
                <a:lnTo>
                  <a:pt x="22261" y="1424700"/>
                </a:lnTo>
                <a:lnTo>
                  <a:pt x="75131" y="1444178"/>
                </a:lnTo>
                <a:lnTo>
                  <a:pt x="178088" y="1446961"/>
                </a:lnTo>
                <a:lnTo>
                  <a:pt x="1955008" y="1446961"/>
                </a:lnTo>
                <a:lnTo>
                  <a:pt x="2057966" y="1444178"/>
                </a:lnTo>
                <a:lnTo>
                  <a:pt x="2110836" y="1424700"/>
                </a:lnTo>
                <a:lnTo>
                  <a:pt x="2130314" y="1371829"/>
                </a:lnTo>
                <a:lnTo>
                  <a:pt x="2133097" y="1268872"/>
                </a:lnTo>
                <a:lnTo>
                  <a:pt x="2133097" y="178088"/>
                </a:lnTo>
                <a:lnTo>
                  <a:pt x="2130314" y="75131"/>
                </a:lnTo>
                <a:lnTo>
                  <a:pt x="2110836" y="22261"/>
                </a:lnTo>
                <a:lnTo>
                  <a:pt x="2057966" y="2782"/>
                </a:lnTo>
                <a:lnTo>
                  <a:pt x="1955008" y="0"/>
                </a:lnTo>
                <a:close/>
              </a:path>
            </a:pathLst>
          </a:custGeom>
          <a:solidFill>
            <a:srgbClr val="FFFFF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7" name="object 7"/>
          <p:cNvSpPr/>
          <p:nvPr/>
        </p:nvSpPr>
        <p:spPr>
          <a:xfrm>
            <a:off x="8117902" y="4711075"/>
            <a:ext cx="2133600" cy="1447165"/>
          </a:xfrm>
          <a:custGeom>
            <a:avLst/>
            <a:gdLst/>
            <a:ahLst/>
            <a:cxnLst/>
            <a:rect l="l" t="t" r="r" b="b"/>
            <a:pathLst>
              <a:path w="2133600" h="1447164">
                <a:moveTo>
                  <a:pt x="1955008" y="0"/>
                </a:moveTo>
                <a:lnTo>
                  <a:pt x="178088" y="0"/>
                </a:lnTo>
                <a:lnTo>
                  <a:pt x="75131" y="2782"/>
                </a:lnTo>
                <a:lnTo>
                  <a:pt x="22261" y="22261"/>
                </a:lnTo>
                <a:lnTo>
                  <a:pt x="2782" y="75131"/>
                </a:lnTo>
                <a:lnTo>
                  <a:pt x="0" y="178088"/>
                </a:lnTo>
                <a:lnTo>
                  <a:pt x="0" y="1268872"/>
                </a:lnTo>
                <a:lnTo>
                  <a:pt x="2782" y="1371829"/>
                </a:lnTo>
                <a:lnTo>
                  <a:pt x="22261" y="1424700"/>
                </a:lnTo>
                <a:lnTo>
                  <a:pt x="75131" y="1444178"/>
                </a:lnTo>
                <a:lnTo>
                  <a:pt x="178088" y="1446961"/>
                </a:lnTo>
                <a:lnTo>
                  <a:pt x="1955008" y="1446961"/>
                </a:lnTo>
                <a:lnTo>
                  <a:pt x="2057966" y="1444178"/>
                </a:lnTo>
                <a:lnTo>
                  <a:pt x="2110836" y="1424700"/>
                </a:lnTo>
                <a:lnTo>
                  <a:pt x="2130314" y="1371829"/>
                </a:lnTo>
                <a:lnTo>
                  <a:pt x="2133097" y="1268872"/>
                </a:lnTo>
                <a:lnTo>
                  <a:pt x="2133097" y="178088"/>
                </a:lnTo>
                <a:lnTo>
                  <a:pt x="2130314" y="75131"/>
                </a:lnTo>
                <a:lnTo>
                  <a:pt x="2110836" y="22261"/>
                </a:lnTo>
                <a:lnTo>
                  <a:pt x="2057966" y="2782"/>
                </a:lnTo>
                <a:lnTo>
                  <a:pt x="1955008" y="0"/>
                </a:lnTo>
                <a:close/>
              </a:path>
            </a:pathLst>
          </a:custGeom>
          <a:solidFill>
            <a:srgbClr val="FFFFF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9" name="object 9"/>
          <p:cNvSpPr/>
          <p:nvPr/>
        </p:nvSpPr>
        <p:spPr>
          <a:xfrm>
            <a:off x="5428287" y="4711075"/>
            <a:ext cx="2133600" cy="1447165"/>
          </a:xfrm>
          <a:custGeom>
            <a:avLst/>
            <a:gdLst/>
            <a:ahLst/>
            <a:cxnLst/>
            <a:rect l="l" t="t" r="r" b="b"/>
            <a:pathLst>
              <a:path w="2133600" h="1447164">
                <a:moveTo>
                  <a:pt x="1955008" y="0"/>
                </a:moveTo>
                <a:lnTo>
                  <a:pt x="178088" y="0"/>
                </a:lnTo>
                <a:lnTo>
                  <a:pt x="75131" y="2782"/>
                </a:lnTo>
                <a:lnTo>
                  <a:pt x="22261" y="22261"/>
                </a:lnTo>
                <a:lnTo>
                  <a:pt x="2782" y="75131"/>
                </a:lnTo>
                <a:lnTo>
                  <a:pt x="0" y="178088"/>
                </a:lnTo>
                <a:lnTo>
                  <a:pt x="0" y="1268872"/>
                </a:lnTo>
                <a:lnTo>
                  <a:pt x="2782" y="1371829"/>
                </a:lnTo>
                <a:lnTo>
                  <a:pt x="22261" y="1424700"/>
                </a:lnTo>
                <a:lnTo>
                  <a:pt x="75131" y="1444178"/>
                </a:lnTo>
                <a:lnTo>
                  <a:pt x="178088" y="1446961"/>
                </a:lnTo>
                <a:lnTo>
                  <a:pt x="1955008" y="1446961"/>
                </a:lnTo>
                <a:lnTo>
                  <a:pt x="2057966" y="1444178"/>
                </a:lnTo>
                <a:lnTo>
                  <a:pt x="2110836" y="1424700"/>
                </a:lnTo>
                <a:lnTo>
                  <a:pt x="2130314" y="1371829"/>
                </a:lnTo>
                <a:lnTo>
                  <a:pt x="2133097" y="1268872"/>
                </a:lnTo>
                <a:lnTo>
                  <a:pt x="2133097" y="178088"/>
                </a:lnTo>
                <a:lnTo>
                  <a:pt x="2130314" y="75131"/>
                </a:lnTo>
                <a:lnTo>
                  <a:pt x="2110836" y="22261"/>
                </a:lnTo>
                <a:lnTo>
                  <a:pt x="2057966" y="2782"/>
                </a:lnTo>
                <a:lnTo>
                  <a:pt x="1955008" y="0"/>
                </a:lnTo>
                <a:close/>
              </a:path>
            </a:pathLst>
          </a:custGeom>
          <a:solidFill>
            <a:srgbClr val="FFFFF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1" name="object 11"/>
          <p:cNvSpPr/>
          <p:nvPr/>
        </p:nvSpPr>
        <p:spPr>
          <a:xfrm>
            <a:off x="8117902" y="8411371"/>
            <a:ext cx="2133600" cy="1447165"/>
          </a:xfrm>
          <a:custGeom>
            <a:avLst/>
            <a:gdLst/>
            <a:ahLst/>
            <a:cxnLst/>
            <a:rect l="l" t="t" r="r" b="b"/>
            <a:pathLst>
              <a:path w="2133600" h="1447165">
                <a:moveTo>
                  <a:pt x="1955008" y="0"/>
                </a:moveTo>
                <a:lnTo>
                  <a:pt x="178088" y="0"/>
                </a:lnTo>
                <a:lnTo>
                  <a:pt x="75131" y="2782"/>
                </a:lnTo>
                <a:lnTo>
                  <a:pt x="22261" y="22261"/>
                </a:lnTo>
                <a:lnTo>
                  <a:pt x="2782" y="75131"/>
                </a:lnTo>
                <a:lnTo>
                  <a:pt x="0" y="178088"/>
                </a:lnTo>
                <a:lnTo>
                  <a:pt x="0" y="1268872"/>
                </a:lnTo>
                <a:lnTo>
                  <a:pt x="2782" y="1371829"/>
                </a:lnTo>
                <a:lnTo>
                  <a:pt x="22261" y="1424700"/>
                </a:lnTo>
                <a:lnTo>
                  <a:pt x="75131" y="1444178"/>
                </a:lnTo>
                <a:lnTo>
                  <a:pt x="178088" y="1446961"/>
                </a:lnTo>
                <a:lnTo>
                  <a:pt x="1955008" y="1446961"/>
                </a:lnTo>
                <a:lnTo>
                  <a:pt x="2057966" y="1444178"/>
                </a:lnTo>
                <a:lnTo>
                  <a:pt x="2110836" y="1424700"/>
                </a:lnTo>
                <a:lnTo>
                  <a:pt x="2130314" y="1371829"/>
                </a:lnTo>
                <a:lnTo>
                  <a:pt x="2133097" y="1268872"/>
                </a:lnTo>
                <a:lnTo>
                  <a:pt x="2133097" y="178088"/>
                </a:lnTo>
                <a:lnTo>
                  <a:pt x="2130314" y="75131"/>
                </a:lnTo>
                <a:lnTo>
                  <a:pt x="2110836" y="22261"/>
                </a:lnTo>
                <a:lnTo>
                  <a:pt x="2057966" y="2782"/>
                </a:lnTo>
                <a:lnTo>
                  <a:pt x="1955008" y="0"/>
                </a:lnTo>
                <a:close/>
              </a:path>
            </a:pathLst>
          </a:custGeom>
          <a:solidFill>
            <a:srgbClr val="FFFFF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3" name="object 13"/>
          <p:cNvSpPr/>
          <p:nvPr/>
        </p:nvSpPr>
        <p:spPr>
          <a:xfrm>
            <a:off x="5428287" y="8411371"/>
            <a:ext cx="2133600" cy="1447165"/>
          </a:xfrm>
          <a:custGeom>
            <a:avLst/>
            <a:gdLst/>
            <a:ahLst/>
            <a:cxnLst/>
            <a:rect l="l" t="t" r="r" b="b"/>
            <a:pathLst>
              <a:path w="2133600" h="1447165">
                <a:moveTo>
                  <a:pt x="1955008" y="0"/>
                </a:moveTo>
                <a:lnTo>
                  <a:pt x="178088" y="0"/>
                </a:lnTo>
                <a:lnTo>
                  <a:pt x="75131" y="2782"/>
                </a:lnTo>
                <a:lnTo>
                  <a:pt x="22261" y="22261"/>
                </a:lnTo>
                <a:lnTo>
                  <a:pt x="2782" y="75131"/>
                </a:lnTo>
                <a:lnTo>
                  <a:pt x="0" y="178088"/>
                </a:lnTo>
                <a:lnTo>
                  <a:pt x="0" y="1268872"/>
                </a:lnTo>
                <a:lnTo>
                  <a:pt x="2782" y="1371829"/>
                </a:lnTo>
                <a:lnTo>
                  <a:pt x="22261" y="1424700"/>
                </a:lnTo>
                <a:lnTo>
                  <a:pt x="75131" y="1444178"/>
                </a:lnTo>
                <a:lnTo>
                  <a:pt x="178088" y="1446961"/>
                </a:lnTo>
                <a:lnTo>
                  <a:pt x="1955008" y="1446961"/>
                </a:lnTo>
                <a:lnTo>
                  <a:pt x="2057966" y="1444178"/>
                </a:lnTo>
                <a:lnTo>
                  <a:pt x="2110836" y="1424700"/>
                </a:lnTo>
                <a:lnTo>
                  <a:pt x="2130314" y="1371829"/>
                </a:lnTo>
                <a:lnTo>
                  <a:pt x="2133097" y="1268872"/>
                </a:lnTo>
                <a:lnTo>
                  <a:pt x="2133097" y="178088"/>
                </a:lnTo>
                <a:lnTo>
                  <a:pt x="2130314" y="75131"/>
                </a:lnTo>
                <a:lnTo>
                  <a:pt x="2110836" y="22261"/>
                </a:lnTo>
                <a:lnTo>
                  <a:pt x="2057966" y="2782"/>
                </a:lnTo>
                <a:lnTo>
                  <a:pt x="1955008" y="0"/>
                </a:lnTo>
                <a:close/>
              </a:path>
            </a:pathLst>
          </a:custGeom>
          <a:solidFill>
            <a:srgbClr val="FFFFF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5" name="object 15"/>
          <p:cNvSpPr/>
          <p:nvPr/>
        </p:nvSpPr>
        <p:spPr>
          <a:xfrm>
            <a:off x="2744690" y="8411371"/>
            <a:ext cx="2133600" cy="1447165"/>
          </a:xfrm>
          <a:custGeom>
            <a:avLst/>
            <a:gdLst/>
            <a:ahLst/>
            <a:cxnLst/>
            <a:rect l="l" t="t" r="r" b="b"/>
            <a:pathLst>
              <a:path w="2133600" h="1447165">
                <a:moveTo>
                  <a:pt x="1955008" y="0"/>
                </a:moveTo>
                <a:lnTo>
                  <a:pt x="178088" y="0"/>
                </a:lnTo>
                <a:lnTo>
                  <a:pt x="75131" y="2782"/>
                </a:lnTo>
                <a:lnTo>
                  <a:pt x="22261" y="22261"/>
                </a:lnTo>
                <a:lnTo>
                  <a:pt x="2782" y="75131"/>
                </a:lnTo>
                <a:lnTo>
                  <a:pt x="0" y="178088"/>
                </a:lnTo>
                <a:lnTo>
                  <a:pt x="0" y="1268872"/>
                </a:lnTo>
                <a:lnTo>
                  <a:pt x="2782" y="1371829"/>
                </a:lnTo>
                <a:lnTo>
                  <a:pt x="22261" y="1424700"/>
                </a:lnTo>
                <a:lnTo>
                  <a:pt x="75131" y="1444178"/>
                </a:lnTo>
                <a:lnTo>
                  <a:pt x="178088" y="1446961"/>
                </a:lnTo>
                <a:lnTo>
                  <a:pt x="1955008" y="1446961"/>
                </a:lnTo>
                <a:lnTo>
                  <a:pt x="2057966" y="1444178"/>
                </a:lnTo>
                <a:lnTo>
                  <a:pt x="2110836" y="1424700"/>
                </a:lnTo>
                <a:lnTo>
                  <a:pt x="2130314" y="1371829"/>
                </a:lnTo>
                <a:lnTo>
                  <a:pt x="2133097" y="1268872"/>
                </a:lnTo>
                <a:lnTo>
                  <a:pt x="2133097" y="178088"/>
                </a:lnTo>
                <a:lnTo>
                  <a:pt x="2130314" y="75131"/>
                </a:lnTo>
                <a:lnTo>
                  <a:pt x="2110836" y="22261"/>
                </a:lnTo>
                <a:lnTo>
                  <a:pt x="2057966" y="2782"/>
                </a:lnTo>
                <a:lnTo>
                  <a:pt x="1955008" y="0"/>
                </a:lnTo>
                <a:close/>
              </a:path>
            </a:pathLst>
          </a:custGeom>
          <a:solidFill>
            <a:srgbClr val="FFFFF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7" name="object 17"/>
          <p:cNvSpPr/>
          <p:nvPr/>
        </p:nvSpPr>
        <p:spPr>
          <a:xfrm>
            <a:off x="10807519" y="4711075"/>
            <a:ext cx="2133600" cy="1447165"/>
          </a:xfrm>
          <a:custGeom>
            <a:avLst/>
            <a:gdLst/>
            <a:ahLst/>
            <a:cxnLst/>
            <a:rect l="l" t="t" r="r" b="b"/>
            <a:pathLst>
              <a:path w="2133600" h="1447164">
                <a:moveTo>
                  <a:pt x="1955008" y="0"/>
                </a:moveTo>
                <a:lnTo>
                  <a:pt x="178088" y="0"/>
                </a:lnTo>
                <a:lnTo>
                  <a:pt x="75131" y="2782"/>
                </a:lnTo>
                <a:lnTo>
                  <a:pt x="22261" y="22261"/>
                </a:lnTo>
                <a:lnTo>
                  <a:pt x="2782" y="75131"/>
                </a:lnTo>
                <a:lnTo>
                  <a:pt x="0" y="178088"/>
                </a:lnTo>
                <a:lnTo>
                  <a:pt x="0" y="1268872"/>
                </a:lnTo>
                <a:lnTo>
                  <a:pt x="2782" y="1371829"/>
                </a:lnTo>
                <a:lnTo>
                  <a:pt x="22261" y="1424700"/>
                </a:lnTo>
                <a:lnTo>
                  <a:pt x="75131" y="1444178"/>
                </a:lnTo>
                <a:lnTo>
                  <a:pt x="178088" y="1446961"/>
                </a:lnTo>
                <a:lnTo>
                  <a:pt x="1955008" y="1446961"/>
                </a:lnTo>
                <a:lnTo>
                  <a:pt x="2057966" y="1444178"/>
                </a:lnTo>
                <a:lnTo>
                  <a:pt x="2110836" y="1424700"/>
                </a:lnTo>
                <a:lnTo>
                  <a:pt x="2130314" y="1371829"/>
                </a:lnTo>
                <a:lnTo>
                  <a:pt x="2133097" y="1268872"/>
                </a:lnTo>
                <a:lnTo>
                  <a:pt x="2133097" y="178088"/>
                </a:lnTo>
                <a:lnTo>
                  <a:pt x="2130314" y="75131"/>
                </a:lnTo>
                <a:lnTo>
                  <a:pt x="2110836" y="22261"/>
                </a:lnTo>
                <a:lnTo>
                  <a:pt x="2057966" y="2782"/>
                </a:lnTo>
                <a:lnTo>
                  <a:pt x="1955008" y="0"/>
                </a:lnTo>
                <a:close/>
              </a:path>
            </a:pathLst>
          </a:custGeom>
          <a:solidFill>
            <a:srgbClr val="FFFFF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19" name="object 19"/>
          <p:cNvSpPr/>
          <p:nvPr/>
        </p:nvSpPr>
        <p:spPr>
          <a:xfrm>
            <a:off x="10807519" y="8411371"/>
            <a:ext cx="2133600" cy="1447165"/>
          </a:xfrm>
          <a:custGeom>
            <a:avLst/>
            <a:gdLst/>
            <a:ahLst/>
            <a:cxnLst/>
            <a:rect l="l" t="t" r="r" b="b"/>
            <a:pathLst>
              <a:path w="2133600" h="1447165">
                <a:moveTo>
                  <a:pt x="1955008" y="0"/>
                </a:moveTo>
                <a:lnTo>
                  <a:pt x="178088" y="0"/>
                </a:lnTo>
                <a:lnTo>
                  <a:pt x="75131" y="2782"/>
                </a:lnTo>
                <a:lnTo>
                  <a:pt x="22261" y="22261"/>
                </a:lnTo>
                <a:lnTo>
                  <a:pt x="2782" y="75131"/>
                </a:lnTo>
                <a:lnTo>
                  <a:pt x="0" y="178088"/>
                </a:lnTo>
                <a:lnTo>
                  <a:pt x="0" y="1268872"/>
                </a:lnTo>
                <a:lnTo>
                  <a:pt x="2782" y="1371829"/>
                </a:lnTo>
                <a:lnTo>
                  <a:pt x="22261" y="1424700"/>
                </a:lnTo>
                <a:lnTo>
                  <a:pt x="75131" y="1444178"/>
                </a:lnTo>
                <a:lnTo>
                  <a:pt x="178088" y="1446961"/>
                </a:lnTo>
                <a:lnTo>
                  <a:pt x="1955008" y="1446961"/>
                </a:lnTo>
                <a:lnTo>
                  <a:pt x="2057966" y="1444178"/>
                </a:lnTo>
                <a:lnTo>
                  <a:pt x="2110836" y="1424700"/>
                </a:lnTo>
                <a:lnTo>
                  <a:pt x="2130314" y="1371829"/>
                </a:lnTo>
                <a:lnTo>
                  <a:pt x="2133097" y="1268872"/>
                </a:lnTo>
                <a:lnTo>
                  <a:pt x="2133097" y="178088"/>
                </a:lnTo>
                <a:lnTo>
                  <a:pt x="2130314" y="75131"/>
                </a:lnTo>
                <a:lnTo>
                  <a:pt x="2110836" y="22261"/>
                </a:lnTo>
                <a:lnTo>
                  <a:pt x="2057966" y="2782"/>
                </a:lnTo>
                <a:lnTo>
                  <a:pt x="1955008" y="0"/>
                </a:lnTo>
                <a:close/>
              </a:path>
            </a:pathLst>
          </a:custGeom>
          <a:solidFill>
            <a:srgbClr val="FFFFF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21" name="object 21"/>
          <p:cNvSpPr/>
          <p:nvPr/>
        </p:nvSpPr>
        <p:spPr>
          <a:xfrm>
            <a:off x="13495666" y="4711075"/>
            <a:ext cx="2133600" cy="1447165"/>
          </a:xfrm>
          <a:custGeom>
            <a:avLst/>
            <a:gdLst/>
            <a:ahLst/>
            <a:cxnLst/>
            <a:rect l="l" t="t" r="r" b="b"/>
            <a:pathLst>
              <a:path w="2133600" h="1447164">
                <a:moveTo>
                  <a:pt x="1955008" y="0"/>
                </a:moveTo>
                <a:lnTo>
                  <a:pt x="178088" y="0"/>
                </a:lnTo>
                <a:lnTo>
                  <a:pt x="75131" y="2782"/>
                </a:lnTo>
                <a:lnTo>
                  <a:pt x="22261" y="22261"/>
                </a:lnTo>
                <a:lnTo>
                  <a:pt x="2782" y="75131"/>
                </a:lnTo>
                <a:lnTo>
                  <a:pt x="0" y="178088"/>
                </a:lnTo>
                <a:lnTo>
                  <a:pt x="0" y="1268872"/>
                </a:lnTo>
                <a:lnTo>
                  <a:pt x="2782" y="1371829"/>
                </a:lnTo>
                <a:lnTo>
                  <a:pt x="22261" y="1424700"/>
                </a:lnTo>
                <a:lnTo>
                  <a:pt x="75131" y="1444178"/>
                </a:lnTo>
                <a:lnTo>
                  <a:pt x="178088" y="1446961"/>
                </a:lnTo>
                <a:lnTo>
                  <a:pt x="1955008" y="1446961"/>
                </a:lnTo>
                <a:lnTo>
                  <a:pt x="2057966" y="1444178"/>
                </a:lnTo>
                <a:lnTo>
                  <a:pt x="2110836" y="1424700"/>
                </a:lnTo>
                <a:lnTo>
                  <a:pt x="2130314" y="1371829"/>
                </a:lnTo>
                <a:lnTo>
                  <a:pt x="2133097" y="1268872"/>
                </a:lnTo>
                <a:lnTo>
                  <a:pt x="2133097" y="178088"/>
                </a:lnTo>
                <a:lnTo>
                  <a:pt x="2130314" y="75131"/>
                </a:lnTo>
                <a:lnTo>
                  <a:pt x="2110836" y="22261"/>
                </a:lnTo>
                <a:lnTo>
                  <a:pt x="2057966" y="2782"/>
                </a:lnTo>
                <a:lnTo>
                  <a:pt x="1955008" y="0"/>
                </a:lnTo>
                <a:close/>
              </a:path>
            </a:pathLst>
          </a:custGeom>
          <a:solidFill>
            <a:srgbClr val="FFFFF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23" name="object 23"/>
          <p:cNvSpPr/>
          <p:nvPr/>
        </p:nvSpPr>
        <p:spPr>
          <a:xfrm>
            <a:off x="13495666" y="8411371"/>
            <a:ext cx="2133600" cy="1447165"/>
          </a:xfrm>
          <a:custGeom>
            <a:avLst/>
            <a:gdLst/>
            <a:ahLst/>
            <a:cxnLst/>
            <a:rect l="l" t="t" r="r" b="b"/>
            <a:pathLst>
              <a:path w="2133600" h="1447165">
                <a:moveTo>
                  <a:pt x="1955008" y="0"/>
                </a:moveTo>
                <a:lnTo>
                  <a:pt x="178088" y="0"/>
                </a:lnTo>
                <a:lnTo>
                  <a:pt x="75131" y="2782"/>
                </a:lnTo>
                <a:lnTo>
                  <a:pt x="22261" y="22261"/>
                </a:lnTo>
                <a:lnTo>
                  <a:pt x="2782" y="75131"/>
                </a:lnTo>
                <a:lnTo>
                  <a:pt x="0" y="178088"/>
                </a:lnTo>
                <a:lnTo>
                  <a:pt x="0" y="1268872"/>
                </a:lnTo>
                <a:lnTo>
                  <a:pt x="2782" y="1371829"/>
                </a:lnTo>
                <a:lnTo>
                  <a:pt x="22261" y="1424700"/>
                </a:lnTo>
                <a:lnTo>
                  <a:pt x="75131" y="1444178"/>
                </a:lnTo>
                <a:lnTo>
                  <a:pt x="178088" y="1446961"/>
                </a:lnTo>
                <a:lnTo>
                  <a:pt x="1955008" y="1446961"/>
                </a:lnTo>
                <a:lnTo>
                  <a:pt x="2057966" y="1444178"/>
                </a:lnTo>
                <a:lnTo>
                  <a:pt x="2110836" y="1424700"/>
                </a:lnTo>
                <a:lnTo>
                  <a:pt x="2130314" y="1371829"/>
                </a:lnTo>
                <a:lnTo>
                  <a:pt x="2133097" y="1268872"/>
                </a:lnTo>
                <a:lnTo>
                  <a:pt x="2133097" y="178088"/>
                </a:lnTo>
                <a:lnTo>
                  <a:pt x="2130314" y="75131"/>
                </a:lnTo>
                <a:lnTo>
                  <a:pt x="2110836" y="22261"/>
                </a:lnTo>
                <a:lnTo>
                  <a:pt x="2057966" y="2782"/>
                </a:lnTo>
                <a:lnTo>
                  <a:pt x="1955008" y="0"/>
                </a:lnTo>
                <a:close/>
              </a:path>
            </a:pathLst>
          </a:custGeom>
          <a:solidFill>
            <a:srgbClr val="FFFFF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25" name="object 25"/>
          <p:cNvSpPr/>
          <p:nvPr/>
        </p:nvSpPr>
        <p:spPr>
          <a:xfrm>
            <a:off x="16105620" y="4711075"/>
            <a:ext cx="2133600" cy="1447165"/>
          </a:xfrm>
          <a:custGeom>
            <a:avLst/>
            <a:gdLst/>
            <a:ahLst/>
            <a:cxnLst/>
            <a:rect l="l" t="t" r="r" b="b"/>
            <a:pathLst>
              <a:path w="2133600" h="1447164">
                <a:moveTo>
                  <a:pt x="1955008" y="0"/>
                </a:moveTo>
                <a:lnTo>
                  <a:pt x="178088" y="0"/>
                </a:lnTo>
                <a:lnTo>
                  <a:pt x="75131" y="2782"/>
                </a:lnTo>
                <a:lnTo>
                  <a:pt x="22261" y="22261"/>
                </a:lnTo>
                <a:lnTo>
                  <a:pt x="2782" y="75131"/>
                </a:lnTo>
                <a:lnTo>
                  <a:pt x="0" y="178088"/>
                </a:lnTo>
                <a:lnTo>
                  <a:pt x="0" y="1268872"/>
                </a:lnTo>
                <a:lnTo>
                  <a:pt x="2782" y="1371829"/>
                </a:lnTo>
                <a:lnTo>
                  <a:pt x="22261" y="1424700"/>
                </a:lnTo>
                <a:lnTo>
                  <a:pt x="75131" y="1444178"/>
                </a:lnTo>
                <a:lnTo>
                  <a:pt x="178088" y="1446961"/>
                </a:lnTo>
                <a:lnTo>
                  <a:pt x="1955008" y="1446961"/>
                </a:lnTo>
                <a:lnTo>
                  <a:pt x="2057966" y="1444178"/>
                </a:lnTo>
                <a:lnTo>
                  <a:pt x="2110836" y="1424700"/>
                </a:lnTo>
                <a:lnTo>
                  <a:pt x="2130314" y="1371829"/>
                </a:lnTo>
                <a:lnTo>
                  <a:pt x="2133097" y="1268872"/>
                </a:lnTo>
                <a:lnTo>
                  <a:pt x="2133097" y="178088"/>
                </a:lnTo>
                <a:lnTo>
                  <a:pt x="2130314" y="75131"/>
                </a:lnTo>
                <a:lnTo>
                  <a:pt x="2110836" y="22261"/>
                </a:lnTo>
                <a:lnTo>
                  <a:pt x="2057966" y="2782"/>
                </a:lnTo>
                <a:lnTo>
                  <a:pt x="1955008" y="0"/>
                </a:lnTo>
                <a:close/>
              </a:path>
            </a:pathLst>
          </a:custGeom>
          <a:solidFill>
            <a:srgbClr val="FFFFF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27" name="object 27"/>
          <p:cNvSpPr/>
          <p:nvPr/>
        </p:nvSpPr>
        <p:spPr>
          <a:xfrm>
            <a:off x="16105620" y="8411371"/>
            <a:ext cx="2133600" cy="1447165"/>
          </a:xfrm>
          <a:custGeom>
            <a:avLst/>
            <a:gdLst/>
            <a:ahLst/>
            <a:cxnLst/>
            <a:rect l="l" t="t" r="r" b="b"/>
            <a:pathLst>
              <a:path w="2133600" h="1447165">
                <a:moveTo>
                  <a:pt x="1955008" y="0"/>
                </a:moveTo>
                <a:lnTo>
                  <a:pt x="178088" y="0"/>
                </a:lnTo>
                <a:lnTo>
                  <a:pt x="75131" y="2782"/>
                </a:lnTo>
                <a:lnTo>
                  <a:pt x="22261" y="22261"/>
                </a:lnTo>
                <a:lnTo>
                  <a:pt x="2782" y="75131"/>
                </a:lnTo>
                <a:lnTo>
                  <a:pt x="0" y="178088"/>
                </a:lnTo>
                <a:lnTo>
                  <a:pt x="0" y="1268872"/>
                </a:lnTo>
                <a:lnTo>
                  <a:pt x="2782" y="1371829"/>
                </a:lnTo>
                <a:lnTo>
                  <a:pt x="22261" y="1424700"/>
                </a:lnTo>
                <a:lnTo>
                  <a:pt x="75131" y="1444178"/>
                </a:lnTo>
                <a:lnTo>
                  <a:pt x="178088" y="1446961"/>
                </a:lnTo>
                <a:lnTo>
                  <a:pt x="1955008" y="1446961"/>
                </a:lnTo>
                <a:lnTo>
                  <a:pt x="2057966" y="1444178"/>
                </a:lnTo>
                <a:lnTo>
                  <a:pt x="2110836" y="1424700"/>
                </a:lnTo>
                <a:lnTo>
                  <a:pt x="2130314" y="1371829"/>
                </a:lnTo>
                <a:lnTo>
                  <a:pt x="2133097" y="1268872"/>
                </a:lnTo>
                <a:lnTo>
                  <a:pt x="2133097" y="178088"/>
                </a:lnTo>
                <a:lnTo>
                  <a:pt x="2130314" y="75131"/>
                </a:lnTo>
                <a:lnTo>
                  <a:pt x="2110836" y="22261"/>
                </a:lnTo>
                <a:lnTo>
                  <a:pt x="2057966" y="2782"/>
                </a:lnTo>
                <a:lnTo>
                  <a:pt x="1955008" y="0"/>
                </a:lnTo>
                <a:close/>
              </a:path>
            </a:pathLst>
          </a:custGeom>
          <a:solidFill>
            <a:srgbClr val="FFFFF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29" name="object 29"/>
          <p:cNvSpPr/>
          <p:nvPr/>
        </p:nvSpPr>
        <p:spPr>
          <a:xfrm>
            <a:off x="9400133" y="2879084"/>
            <a:ext cx="2133600" cy="1447165"/>
          </a:xfrm>
          <a:custGeom>
            <a:avLst/>
            <a:gdLst/>
            <a:ahLst/>
            <a:cxnLst/>
            <a:rect l="l" t="t" r="r" b="b"/>
            <a:pathLst>
              <a:path w="2133600" h="1447164">
                <a:moveTo>
                  <a:pt x="1955008" y="0"/>
                </a:moveTo>
                <a:lnTo>
                  <a:pt x="178088" y="0"/>
                </a:lnTo>
                <a:lnTo>
                  <a:pt x="75131" y="2782"/>
                </a:lnTo>
                <a:lnTo>
                  <a:pt x="22261" y="22261"/>
                </a:lnTo>
                <a:lnTo>
                  <a:pt x="2782" y="75131"/>
                </a:lnTo>
                <a:lnTo>
                  <a:pt x="0" y="178088"/>
                </a:lnTo>
                <a:lnTo>
                  <a:pt x="0" y="1268872"/>
                </a:lnTo>
                <a:lnTo>
                  <a:pt x="2782" y="1371829"/>
                </a:lnTo>
                <a:lnTo>
                  <a:pt x="22261" y="1424700"/>
                </a:lnTo>
                <a:lnTo>
                  <a:pt x="75131" y="1444178"/>
                </a:lnTo>
                <a:lnTo>
                  <a:pt x="178088" y="1446961"/>
                </a:lnTo>
                <a:lnTo>
                  <a:pt x="1955008" y="1446961"/>
                </a:lnTo>
                <a:lnTo>
                  <a:pt x="2057966" y="1444178"/>
                </a:lnTo>
                <a:lnTo>
                  <a:pt x="2110836" y="1424700"/>
                </a:lnTo>
                <a:lnTo>
                  <a:pt x="2130314" y="1371829"/>
                </a:lnTo>
                <a:lnTo>
                  <a:pt x="2133097" y="1268872"/>
                </a:lnTo>
                <a:lnTo>
                  <a:pt x="2133097" y="178088"/>
                </a:lnTo>
                <a:lnTo>
                  <a:pt x="2130314" y="75131"/>
                </a:lnTo>
                <a:lnTo>
                  <a:pt x="2110836" y="22261"/>
                </a:lnTo>
                <a:lnTo>
                  <a:pt x="2057966" y="2782"/>
                </a:lnTo>
                <a:lnTo>
                  <a:pt x="1955008" y="0"/>
                </a:lnTo>
                <a:close/>
              </a:path>
            </a:pathLst>
          </a:custGeom>
          <a:solidFill>
            <a:srgbClr val="FFFFF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31" name="object 31"/>
          <p:cNvSpPr/>
          <p:nvPr/>
        </p:nvSpPr>
        <p:spPr>
          <a:xfrm>
            <a:off x="6878299" y="2879084"/>
            <a:ext cx="2133600" cy="1447165"/>
          </a:xfrm>
          <a:custGeom>
            <a:avLst/>
            <a:gdLst/>
            <a:ahLst/>
            <a:cxnLst/>
            <a:rect l="l" t="t" r="r" b="b"/>
            <a:pathLst>
              <a:path w="2133600" h="1447164">
                <a:moveTo>
                  <a:pt x="1955008" y="0"/>
                </a:moveTo>
                <a:lnTo>
                  <a:pt x="178088" y="0"/>
                </a:lnTo>
                <a:lnTo>
                  <a:pt x="75131" y="2782"/>
                </a:lnTo>
                <a:lnTo>
                  <a:pt x="22261" y="22261"/>
                </a:lnTo>
                <a:lnTo>
                  <a:pt x="2782" y="75131"/>
                </a:lnTo>
                <a:lnTo>
                  <a:pt x="0" y="178088"/>
                </a:lnTo>
                <a:lnTo>
                  <a:pt x="0" y="1268872"/>
                </a:lnTo>
                <a:lnTo>
                  <a:pt x="2782" y="1371829"/>
                </a:lnTo>
                <a:lnTo>
                  <a:pt x="22261" y="1424700"/>
                </a:lnTo>
                <a:lnTo>
                  <a:pt x="75131" y="1444178"/>
                </a:lnTo>
                <a:lnTo>
                  <a:pt x="178088" y="1446961"/>
                </a:lnTo>
                <a:lnTo>
                  <a:pt x="1955008" y="1446961"/>
                </a:lnTo>
                <a:lnTo>
                  <a:pt x="2057966" y="1444178"/>
                </a:lnTo>
                <a:lnTo>
                  <a:pt x="2110836" y="1424700"/>
                </a:lnTo>
                <a:lnTo>
                  <a:pt x="2130314" y="1371829"/>
                </a:lnTo>
                <a:lnTo>
                  <a:pt x="2133097" y="1268872"/>
                </a:lnTo>
                <a:lnTo>
                  <a:pt x="2133097" y="178088"/>
                </a:lnTo>
                <a:lnTo>
                  <a:pt x="2130314" y="75131"/>
                </a:lnTo>
                <a:lnTo>
                  <a:pt x="2110836" y="22261"/>
                </a:lnTo>
                <a:lnTo>
                  <a:pt x="2057966" y="2782"/>
                </a:lnTo>
                <a:lnTo>
                  <a:pt x="1955008" y="0"/>
                </a:lnTo>
                <a:close/>
              </a:path>
            </a:pathLst>
          </a:custGeom>
          <a:solidFill>
            <a:srgbClr val="FFFFF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33" name="object 33"/>
          <p:cNvSpPr/>
          <p:nvPr/>
        </p:nvSpPr>
        <p:spPr>
          <a:xfrm>
            <a:off x="9400133" y="6576821"/>
            <a:ext cx="2133600" cy="1447165"/>
          </a:xfrm>
          <a:custGeom>
            <a:avLst/>
            <a:gdLst/>
            <a:ahLst/>
            <a:cxnLst/>
            <a:rect l="l" t="t" r="r" b="b"/>
            <a:pathLst>
              <a:path w="2133600" h="1447165">
                <a:moveTo>
                  <a:pt x="1955008" y="0"/>
                </a:moveTo>
                <a:lnTo>
                  <a:pt x="178088" y="0"/>
                </a:lnTo>
                <a:lnTo>
                  <a:pt x="75131" y="2782"/>
                </a:lnTo>
                <a:lnTo>
                  <a:pt x="22261" y="22261"/>
                </a:lnTo>
                <a:lnTo>
                  <a:pt x="2782" y="75131"/>
                </a:lnTo>
                <a:lnTo>
                  <a:pt x="0" y="178088"/>
                </a:lnTo>
                <a:lnTo>
                  <a:pt x="0" y="1268872"/>
                </a:lnTo>
                <a:lnTo>
                  <a:pt x="2782" y="1371829"/>
                </a:lnTo>
                <a:lnTo>
                  <a:pt x="22261" y="1424700"/>
                </a:lnTo>
                <a:lnTo>
                  <a:pt x="75131" y="1444178"/>
                </a:lnTo>
                <a:lnTo>
                  <a:pt x="178088" y="1446961"/>
                </a:lnTo>
                <a:lnTo>
                  <a:pt x="1955008" y="1446961"/>
                </a:lnTo>
                <a:lnTo>
                  <a:pt x="2057966" y="1444178"/>
                </a:lnTo>
                <a:lnTo>
                  <a:pt x="2110836" y="1424700"/>
                </a:lnTo>
                <a:lnTo>
                  <a:pt x="2130314" y="1371829"/>
                </a:lnTo>
                <a:lnTo>
                  <a:pt x="2133097" y="1268872"/>
                </a:lnTo>
                <a:lnTo>
                  <a:pt x="2133097" y="178088"/>
                </a:lnTo>
                <a:lnTo>
                  <a:pt x="2130314" y="75131"/>
                </a:lnTo>
                <a:lnTo>
                  <a:pt x="2110836" y="22261"/>
                </a:lnTo>
                <a:lnTo>
                  <a:pt x="2057966" y="2782"/>
                </a:lnTo>
                <a:lnTo>
                  <a:pt x="1955008" y="0"/>
                </a:lnTo>
                <a:close/>
              </a:path>
            </a:pathLst>
          </a:custGeom>
          <a:solidFill>
            <a:srgbClr val="FFFFF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35" name="object 35"/>
          <p:cNvSpPr/>
          <p:nvPr/>
        </p:nvSpPr>
        <p:spPr>
          <a:xfrm>
            <a:off x="12165435" y="2879084"/>
            <a:ext cx="2133600" cy="1447165"/>
          </a:xfrm>
          <a:custGeom>
            <a:avLst/>
            <a:gdLst/>
            <a:ahLst/>
            <a:cxnLst/>
            <a:rect l="l" t="t" r="r" b="b"/>
            <a:pathLst>
              <a:path w="2133600" h="1447164">
                <a:moveTo>
                  <a:pt x="1955008" y="0"/>
                </a:moveTo>
                <a:lnTo>
                  <a:pt x="178088" y="0"/>
                </a:lnTo>
                <a:lnTo>
                  <a:pt x="75131" y="2782"/>
                </a:lnTo>
                <a:lnTo>
                  <a:pt x="22261" y="22261"/>
                </a:lnTo>
                <a:lnTo>
                  <a:pt x="2782" y="75131"/>
                </a:lnTo>
                <a:lnTo>
                  <a:pt x="0" y="178088"/>
                </a:lnTo>
                <a:lnTo>
                  <a:pt x="0" y="1268872"/>
                </a:lnTo>
                <a:lnTo>
                  <a:pt x="2782" y="1371829"/>
                </a:lnTo>
                <a:lnTo>
                  <a:pt x="22261" y="1424700"/>
                </a:lnTo>
                <a:lnTo>
                  <a:pt x="75131" y="1444178"/>
                </a:lnTo>
                <a:lnTo>
                  <a:pt x="178088" y="1446961"/>
                </a:lnTo>
                <a:lnTo>
                  <a:pt x="1955008" y="1446961"/>
                </a:lnTo>
                <a:lnTo>
                  <a:pt x="2057966" y="1444178"/>
                </a:lnTo>
                <a:lnTo>
                  <a:pt x="2110836" y="1424700"/>
                </a:lnTo>
                <a:lnTo>
                  <a:pt x="2130314" y="1371829"/>
                </a:lnTo>
                <a:lnTo>
                  <a:pt x="2133097" y="1268872"/>
                </a:lnTo>
                <a:lnTo>
                  <a:pt x="2133097" y="178088"/>
                </a:lnTo>
                <a:lnTo>
                  <a:pt x="2130314" y="75131"/>
                </a:lnTo>
                <a:lnTo>
                  <a:pt x="2110836" y="22261"/>
                </a:lnTo>
                <a:lnTo>
                  <a:pt x="2057966" y="2782"/>
                </a:lnTo>
                <a:lnTo>
                  <a:pt x="1955008" y="0"/>
                </a:lnTo>
                <a:close/>
              </a:path>
            </a:pathLst>
          </a:custGeom>
          <a:solidFill>
            <a:srgbClr val="FFFFF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37" name="object 37"/>
          <p:cNvSpPr/>
          <p:nvPr/>
        </p:nvSpPr>
        <p:spPr>
          <a:xfrm>
            <a:off x="12165435" y="6576821"/>
            <a:ext cx="2133600" cy="1447165"/>
          </a:xfrm>
          <a:custGeom>
            <a:avLst/>
            <a:gdLst/>
            <a:ahLst/>
            <a:cxnLst/>
            <a:rect l="l" t="t" r="r" b="b"/>
            <a:pathLst>
              <a:path w="2133600" h="1447165">
                <a:moveTo>
                  <a:pt x="1955008" y="0"/>
                </a:moveTo>
                <a:lnTo>
                  <a:pt x="178088" y="0"/>
                </a:lnTo>
                <a:lnTo>
                  <a:pt x="75131" y="2782"/>
                </a:lnTo>
                <a:lnTo>
                  <a:pt x="22261" y="22261"/>
                </a:lnTo>
                <a:lnTo>
                  <a:pt x="2782" y="75131"/>
                </a:lnTo>
                <a:lnTo>
                  <a:pt x="0" y="178088"/>
                </a:lnTo>
                <a:lnTo>
                  <a:pt x="0" y="1268872"/>
                </a:lnTo>
                <a:lnTo>
                  <a:pt x="2782" y="1371829"/>
                </a:lnTo>
                <a:lnTo>
                  <a:pt x="22261" y="1424700"/>
                </a:lnTo>
                <a:lnTo>
                  <a:pt x="75131" y="1444178"/>
                </a:lnTo>
                <a:lnTo>
                  <a:pt x="178088" y="1446961"/>
                </a:lnTo>
                <a:lnTo>
                  <a:pt x="1955008" y="1446961"/>
                </a:lnTo>
                <a:lnTo>
                  <a:pt x="2057966" y="1444178"/>
                </a:lnTo>
                <a:lnTo>
                  <a:pt x="2110836" y="1424700"/>
                </a:lnTo>
                <a:lnTo>
                  <a:pt x="2130314" y="1371829"/>
                </a:lnTo>
                <a:lnTo>
                  <a:pt x="2133097" y="1268872"/>
                </a:lnTo>
                <a:lnTo>
                  <a:pt x="2133097" y="178088"/>
                </a:lnTo>
                <a:lnTo>
                  <a:pt x="2130314" y="75131"/>
                </a:lnTo>
                <a:lnTo>
                  <a:pt x="2110836" y="22261"/>
                </a:lnTo>
                <a:lnTo>
                  <a:pt x="2057966" y="2782"/>
                </a:lnTo>
                <a:lnTo>
                  <a:pt x="1955008" y="0"/>
                </a:lnTo>
                <a:close/>
              </a:path>
            </a:pathLst>
          </a:custGeom>
          <a:solidFill>
            <a:srgbClr val="FFFFF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39" name="object 39"/>
          <p:cNvSpPr/>
          <p:nvPr/>
        </p:nvSpPr>
        <p:spPr>
          <a:xfrm>
            <a:off x="14930739" y="6576821"/>
            <a:ext cx="2133600" cy="1447165"/>
          </a:xfrm>
          <a:custGeom>
            <a:avLst/>
            <a:gdLst/>
            <a:ahLst/>
            <a:cxnLst/>
            <a:rect l="l" t="t" r="r" b="b"/>
            <a:pathLst>
              <a:path w="2133600" h="1447165">
                <a:moveTo>
                  <a:pt x="1955008" y="0"/>
                </a:moveTo>
                <a:lnTo>
                  <a:pt x="178088" y="0"/>
                </a:lnTo>
                <a:lnTo>
                  <a:pt x="75131" y="2782"/>
                </a:lnTo>
                <a:lnTo>
                  <a:pt x="22261" y="22261"/>
                </a:lnTo>
                <a:lnTo>
                  <a:pt x="2782" y="75131"/>
                </a:lnTo>
                <a:lnTo>
                  <a:pt x="0" y="178088"/>
                </a:lnTo>
                <a:lnTo>
                  <a:pt x="0" y="1268872"/>
                </a:lnTo>
                <a:lnTo>
                  <a:pt x="2782" y="1371829"/>
                </a:lnTo>
                <a:lnTo>
                  <a:pt x="22261" y="1424700"/>
                </a:lnTo>
                <a:lnTo>
                  <a:pt x="75131" y="1444178"/>
                </a:lnTo>
                <a:lnTo>
                  <a:pt x="178088" y="1446961"/>
                </a:lnTo>
                <a:lnTo>
                  <a:pt x="1955008" y="1446961"/>
                </a:lnTo>
                <a:lnTo>
                  <a:pt x="2057966" y="1444178"/>
                </a:lnTo>
                <a:lnTo>
                  <a:pt x="2110836" y="1424700"/>
                </a:lnTo>
                <a:lnTo>
                  <a:pt x="2130314" y="1371829"/>
                </a:lnTo>
                <a:lnTo>
                  <a:pt x="2133097" y="1268872"/>
                </a:lnTo>
                <a:lnTo>
                  <a:pt x="2133097" y="178088"/>
                </a:lnTo>
                <a:lnTo>
                  <a:pt x="2130314" y="75131"/>
                </a:lnTo>
                <a:lnTo>
                  <a:pt x="2110836" y="22261"/>
                </a:lnTo>
                <a:lnTo>
                  <a:pt x="2057966" y="2782"/>
                </a:lnTo>
                <a:lnTo>
                  <a:pt x="1955008" y="0"/>
                </a:lnTo>
                <a:close/>
              </a:path>
            </a:pathLst>
          </a:custGeom>
          <a:solidFill>
            <a:srgbClr val="FFFFF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41" name="object 41"/>
          <p:cNvSpPr/>
          <p:nvPr/>
        </p:nvSpPr>
        <p:spPr>
          <a:xfrm>
            <a:off x="17706513" y="6576821"/>
            <a:ext cx="2133600" cy="1447165"/>
          </a:xfrm>
          <a:custGeom>
            <a:avLst/>
            <a:gdLst/>
            <a:ahLst/>
            <a:cxnLst/>
            <a:rect l="l" t="t" r="r" b="b"/>
            <a:pathLst>
              <a:path w="2133600" h="1447165">
                <a:moveTo>
                  <a:pt x="1955008" y="0"/>
                </a:moveTo>
                <a:lnTo>
                  <a:pt x="178088" y="0"/>
                </a:lnTo>
                <a:lnTo>
                  <a:pt x="75131" y="2782"/>
                </a:lnTo>
                <a:lnTo>
                  <a:pt x="22261" y="22261"/>
                </a:lnTo>
                <a:lnTo>
                  <a:pt x="2782" y="75131"/>
                </a:lnTo>
                <a:lnTo>
                  <a:pt x="0" y="178088"/>
                </a:lnTo>
                <a:lnTo>
                  <a:pt x="0" y="1268872"/>
                </a:lnTo>
                <a:lnTo>
                  <a:pt x="2782" y="1371829"/>
                </a:lnTo>
                <a:lnTo>
                  <a:pt x="22261" y="1424700"/>
                </a:lnTo>
                <a:lnTo>
                  <a:pt x="75131" y="1444178"/>
                </a:lnTo>
                <a:lnTo>
                  <a:pt x="178088" y="1446961"/>
                </a:lnTo>
                <a:lnTo>
                  <a:pt x="1955008" y="1446961"/>
                </a:lnTo>
                <a:lnTo>
                  <a:pt x="2057966" y="1444178"/>
                </a:lnTo>
                <a:lnTo>
                  <a:pt x="2110836" y="1424700"/>
                </a:lnTo>
                <a:lnTo>
                  <a:pt x="2130314" y="1371829"/>
                </a:lnTo>
                <a:lnTo>
                  <a:pt x="2133097" y="1268872"/>
                </a:lnTo>
                <a:lnTo>
                  <a:pt x="2133097" y="178088"/>
                </a:lnTo>
                <a:lnTo>
                  <a:pt x="2130314" y="75131"/>
                </a:lnTo>
                <a:lnTo>
                  <a:pt x="2110836" y="22261"/>
                </a:lnTo>
                <a:lnTo>
                  <a:pt x="2057966" y="2782"/>
                </a:lnTo>
                <a:lnTo>
                  <a:pt x="1955008" y="0"/>
                </a:lnTo>
                <a:close/>
              </a:path>
            </a:pathLst>
          </a:custGeom>
          <a:solidFill>
            <a:srgbClr val="FFFFF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43" name="object 43"/>
          <p:cNvSpPr/>
          <p:nvPr/>
        </p:nvSpPr>
        <p:spPr>
          <a:xfrm>
            <a:off x="6631861" y="6576821"/>
            <a:ext cx="2133600" cy="1447165"/>
          </a:xfrm>
          <a:custGeom>
            <a:avLst/>
            <a:gdLst/>
            <a:ahLst/>
            <a:cxnLst/>
            <a:rect l="l" t="t" r="r" b="b"/>
            <a:pathLst>
              <a:path w="2133600" h="1447165">
                <a:moveTo>
                  <a:pt x="1955008" y="0"/>
                </a:moveTo>
                <a:lnTo>
                  <a:pt x="178088" y="0"/>
                </a:lnTo>
                <a:lnTo>
                  <a:pt x="75131" y="2782"/>
                </a:lnTo>
                <a:lnTo>
                  <a:pt x="22261" y="22261"/>
                </a:lnTo>
                <a:lnTo>
                  <a:pt x="2782" y="75131"/>
                </a:lnTo>
                <a:lnTo>
                  <a:pt x="0" y="178088"/>
                </a:lnTo>
                <a:lnTo>
                  <a:pt x="0" y="1268872"/>
                </a:lnTo>
                <a:lnTo>
                  <a:pt x="2782" y="1371829"/>
                </a:lnTo>
                <a:lnTo>
                  <a:pt x="22261" y="1424700"/>
                </a:lnTo>
                <a:lnTo>
                  <a:pt x="75131" y="1444178"/>
                </a:lnTo>
                <a:lnTo>
                  <a:pt x="178088" y="1446961"/>
                </a:lnTo>
                <a:lnTo>
                  <a:pt x="1955008" y="1446961"/>
                </a:lnTo>
                <a:lnTo>
                  <a:pt x="2057966" y="1444178"/>
                </a:lnTo>
                <a:lnTo>
                  <a:pt x="2110836" y="1424700"/>
                </a:lnTo>
                <a:lnTo>
                  <a:pt x="2130314" y="1371829"/>
                </a:lnTo>
                <a:lnTo>
                  <a:pt x="2133097" y="1268872"/>
                </a:lnTo>
                <a:lnTo>
                  <a:pt x="2133097" y="178088"/>
                </a:lnTo>
                <a:lnTo>
                  <a:pt x="2130314" y="75131"/>
                </a:lnTo>
                <a:lnTo>
                  <a:pt x="2110836" y="22261"/>
                </a:lnTo>
                <a:lnTo>
                  <a:pt x="2057966" y="2782"/>
                </a:lnTo>
                <a:lnTo>
                  <a:pt x="1955008" y="0"/>
                </a:lnTo>
                <a:close/>
              </a:path>
            </a:pathLst>
          </a:custGeom>
          <a:solidFill>
            <a:srgbClr val="FFFFF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45" name="object 45"/>
          <p:cNvSpPr/>
          <p:nvPr/>
        </p:nvSpPr>
        <p:spPr>
          <a:xfrm>
            <a:off x="3863590" y="6576821"/>
            <a:ext cx="2133600" cy="1447165"/>
          </a:xfrm>
          <a:custGeom>
            <a:avLst/>
            <a:gdLst/>
            <a:ahLst/>
            <a:cxnLst/>
            <a:rect l="l" t="t" r="r" b="b"/>
            <a:pathLst>
              <a:path w="2133600" h="1447165">
                <a:moveTo>
                  <a:pt x="1955008" y="0"/>
                </a:moveTo>
                <a:lnTo>
                  <a:pt x="178088" y="0"/>
                </a:lnTo>
                <a:lnTo>
                  <a:pt x="75131" y="2782"/>
                </a:lnTo>
                <a:lnTo>
                  <a:pt x="22261" y="22261"/>
                </a:lnTo>
                <a:lnTo>
                  <a:pt x="2782" y="75131"/>
                </a:lnTo>
                <a:lnTo>
                  <a:pt x="0" y="178088"/>
                </a:lnTo>
                <a:lnTo>
                  <a:pt x="0" y="1268872"/>
                </a:lnTo>
                <a:lnTo>
                  <a:pt x="2782" y="1371829"/>
                </a:lnTo>
                <a:lnTo>
                  <a:pt x="22261" y="1424700"/>
                </a:lnTo>
                <a:lnTo>
                  <a:pt x="75131" y="1444178"/>
                </a:lnTo>
                <a:lnTo>
                  <a:pt x="178088" y="1446961"/>
                </a:lnTo>
                <a:lnTo>
                  <a:pt x="1955008" y="1446961"/>
                </a:lnTo>
                <a:lnTo>
                  <a:pt x="2057966" y="1444178"/>
                </a:lnTo>
                <a:lnTo>
                  <a:pt x="2110836" y="1424700"/>
                </a:lnTo>
                <a:lnTo>
                  <a:pt x="2130314" y="1371829"/>
                </a:lnTo>
                <a:lnTo>
                  <a:pt x="2133097" y="1268872"/>
                </a:lnTo>
                <a:lnTo>
                  <a:pt x="2133097" y="178088"/>
                </a:lnTo>
                <a:lnTo>
                  <a:pt x="2130314" y="75131"/>
                </a:lnTo>
                <a:lnTo>
                  <a:pt x="2110836" y="22261"/>
                </a:lnTo>
                <a:lnTo>
                  <a:pt x="2057966" y="2782"/>
                </a:lnTo>
                <a:lnTo>
                  <a:pt x="1955008" y="0"/>
                </a:lnTo>
                <a:close/>
              </a:path>
            </a:pathLst>
          </a:custGeom>
          <a:solidFill>
            <a:srgbClr val="FFFFFF"/>
          </a:solidFill>
          <a:effectLst>
            <a:outerShdw blurRad="50800" dist="38100" algn="l" rotWithShape="0">
              <a:prstClr val="black">
                <a:alpha val="40000"/>
              </a:prstClr>
            </a:outerShdw>
          </a:effectLst>
        </p:spPr>
        <p:txBody>
          <a:bodyPr wrap="square" lIns="0" tIns="0" rIns="0" bIns="0" rtlCol="0"/>
          <a:lstStyle/>
          <a:p>
            <a:endParaRPr/>
          </a:p>
        </p:txBody>
      </p:sp>
      <p:sp>
        <p:nvSpPr>
          <p:cNvPr id="47" name="object 47"/>
          <p:cNvSpPr/>
          <p:nvPr/>
        </p:nvSpPr>
        <p:spPr>
          <a:xfrm>
            <a:off x="14930739" y="2879084"/>
            <a:ext cx="2133600" cy="1447165"/>
          </a:xfrm>
          <a:custGeom>
            <a:avLst/>
            <a:gdLst/>
            <a:ahLst/>
            <a:cxnLst/>
            <a:rect l="l" t="t" r="r" b="b"/>
            <a:pathLst>
              <a:path w="2133600" h="1447164">
                <a:moveTo>
                  <a:pt x="1955008" y="0"/>
                </a:moveTo>
                <a:lnTo>
                  <a:pt x="178088" y="0"/>
                </a:lnTo>
                <a:lnTo>
                  <a:pt x="75131" y="2782"/>
                </a:lnTo>
                <a:lnTo>
                  <a:pt x="22261" y="22261"/>
                </a:lnTo>
                <a:lnTo>
                  <a:pt x="2782" y="75131"/>
                </a:lnTo>
                <a:lnTo>
                  <a:pt x="0" y="178088"/>
                </a:lnTo>
                <a:lnTo>
                  <a:pt x="0" y="1268872"/>
                </a:lnTo>
                <a:lnTo>
                  <a:pt x="2782" y="1371829"/>
                </a:lnTo>
                <a:lnTo>
                  <a:pt x="22261" y="1424700"/>
                </a:lnTo>
                <a:lnTo>
                  <a:pt x="75131" y="1444178"/>
                </a:lnTo>
                <a:lnTo>
                  <a:pt x="178088" y="1446961"/>
                </a:lnTo>
                <a:lnTo>
                  <a:pt x="1955008" y="1446961"/>
                </a:lnTo>
                <a:lnTo>
                  <a:pt x="2057966" y="1444178"/>
                </a:lnTo>
                <a:lnTo>
                  <a:pt x="2110836" y="1424700"/>
                </a:lnTo>
                <a:lnTo>
                  <a:pt x="2130314" y="1371829"/>
                </a:lnTo>
                <a:lnTo>
                  <a:pt x="2133097" y="1268872"/>
                </a:lnTo>
                <a:lnTo>
                  <a:pt x="2133097" y="178088"/>
                </a:lnTo>
                <a:lnTo>
                  <a:pt x="2130314" y="75131"/>
                </a:lnTo>
                <a:lnTo>
                  <a:pt x="2110836" y="22261"/>
                </a:lnTo>
                <a:lnTo>
                  <a:pt x="2057966" y="2782"/>
                </a:lnTo>
                <a:lnTo>
                  <a:pt x="1955008" y="0"/>
                </a:lnTo>
                <a:close/>
              </a:path>
            </a:pathLst>
          </a:custGeom>
          <a:solidFill>
            <a:srgbClr val="FFFFF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49" name="object 49"/>
          <p:cNvSpPr/>
          <p:nvPr/>
        </p:nvSpPr>
        <p:spPr>
          <a:xfrm>
            <a:off x="17696042" y="2879084"/>
            <a:ext cx="2133600" cy="1447165"/>
          </a:xfrm>
          <a:custGeom>
            <a:avLst/>
            <a:gdLst/>
            <a:ahLst/>
            <a:cxnLst/>
            <a:rect l="l" t="t" r="r" b="b"/>
            <a:pathLst>
              <a:path w="2133600" h="1447164">
                <a:moveTo>
                  <a:pt x="1955008" y="0"/>
                </a:moveTo>
                <a:lnTo>
                  <a:pt x="178088" y="0"/>
                </a:lnTo>
                <a:lnTo>
                  <a:pt x="75131" y="2782"/>
                </a:lnTo>
                <a:lnTo>
                  <a:pt x="22261" y="22261"/>
                </a:lnTo>
                <a:lnTo>
                  <a:pt x="2782" y="75131"/>
                </a:lnTo>
                <a:lnTo>
                  <a:pt x="0" y="178088"/>
                </a:lnTo>
                <a:lnTo>
                  <a:pt x="0" y="1268872"/>
                </a:lnTo>
                <a:lnTo>
                  <a:pt x="2782" y="1371829"/>
                </a:lnTo>
                <a:lnTo>
                  <a:pt x="22261" y="1424700"/>
                </a:lnTo>
                <a:lnTo>
                  <a:pt x="75131" y="1444178"/>
                </a:lnTo>
                <a:lnTo>
                  <a:pt x="178088" y="1446961"/>
                </a:lnTo>
                <a:lnTo>
                  <a:pt x="1955008" y="1446961"/>
                </a:lnTo>
                <a:lnTo>
                  <a:pt x="2057966" y="1444178"/>
                </a:lnTo>
                <a:lnTo>
                  <a:pt x="2110836" y="1424700"/>
                </a:lnTo>
                <a:lnTo>
                  <a:pt x="2130314" y="1371829"/>
                </a:lnTo>
                <a:lnTo>
                  <a:pt x="2133097" y="1268872"/>
                </a:lnTo>
                <a:lnTo>
                  <a:pt x="2133097" y="178088"/>
                </a:lnTo>
                <a:lnTo>
                  <a:pt x="2130314" y="75131"/>
                </a:lnTo>
                <a:lnTo>
                  <a:pt x="2110836" y="22261"/>
                </a:lnTo>
                <a:lnTo>
                  <a:pt x="2057966" y="2782"/>
                </a:lnTo>
                <a:lnTo>
                  <a:pt x="1955008" y="0"/>
                </a:lnTo>
                <a:close/>
              </a:path>
            </a:pathLst>
          </a:custGeom>
          <a:solidFill>
            <a:srgbClr val="FFFFF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51" name="object 51"/>
          <p:cNvSpPr/>
          <p:nvPr/>
        </p:nvSpPr>
        <p:spPr>
          <a:xfrm>
            <a:off x="10807519" y="1047088"/>
            <a:ext cx="2133600" cy="1447165"/>
          </a:xfrm>
          <a:custGeom>
            <a:avLst/>
            <a:gdLst/>
            <a:ahLst/>
            <a:cxnLst/>
            <a:rect l="l" t="t" r="r" b="b"/>
            <a:pathLst>
              <a:path w="2133600" h="1447164">
                <a:moveTo>
                  <a:pt x="1955008" y="0"/>
                </a:moveTo>
                <a:lnTo>
                  <a:pt x="178088" y="0"/>
                </a:lnTo>
                <a:lnTo>
                  <a:pt x="75131" y="2782"/>
                </a:lnTo>
                <a:lnTo>
                  <a:pt x="22261" y="22261"/>
                </a:lnTo>
                <a:lnTo>
                  <a:pt x="2782" y="75131"/>
                </a:lnTo>
                <a:lnTo>
                  <a:pt x="0" y="178088"/>
                </a:lnTo>
                <a:lnTo>
                  <a:pt x="0" y="1268872"/>
                </a:lnTo>
                <a:lnTo>
                  <a:pt x="2782" y="1371829"/>
                </a:lnTo>
                <a:lnTo>
                  <a:pt x="22261" y="1424700"/>
                </a:lnTo>
                <a:lnTo>
                  <a:pt x="75131" y="1444178"/>
                </a:lnTo>
                <a:lnTo>
                  <a:pt x="178088" y="1446961"/>
                </a:lnTo>
                <a:lnTo>
                  <a:pt x="1955008" y="1446961"/>
                </a:lnTo>
                <a:lnTo>
                  <a:pt x="2057966" y="1444178"/>
                </a:lnTo>
                <a:lnTo>
                  <a:pt x="2110836" y="1424700"/>
                </a:lnTo>
                <a:lnTo>
                  <a:pt x="2130314" y="1371829"/>
                </a:lnTo>
                <a:lnTo>
                  <a:pt x="2133097" y="1268872"/>
                </a:lnTo>
                <a:lnTo>
                  <a:pt x="2133097" y="178088"/>
                </a:lnTo>
                <a:lnTo>
                  <a:pt x="2130314" y="75131"/>
                </a:lnTo>
                <a:lnTo>
                  <a:pt x="2110836" y="22261"/>
                </a:lnTo>
                <a:lnTo>
                  <a:pt x="2057966" y="2782"/>
                </a:lnTo>
                <a:lnTo>
                  <a:pt x="1955008" y="0"/>
                </a:lnTo>
                <a:close/>
              </a:path>
            </a:pathLst>
          </a:custGeom>
          <a:solidFill>
            <a:srgbClr val="FFFFF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53" name="object 53"/>
          <p:cNvSpPr/>
          <p:nvPr/>
        </p:nvSpPr>
        <p:spPr>
          <a:xfrm>
            <a:off x="13456567" y="1047088"/>
            <a:ext cx="2133600" cy="1447165"/>
          </a:xfrm>
          <a:custGeom>
            <a:avLst/>
            <a:gdLst/>
            <a:ahLst/>
            <a:cxnLst/>
            <a:rect l="l" t="t" r="r" b="b"/>
            <a:pathLst>
              <a:path w="2133600" h="1447164">
                <a:moveTo>
                  <a:pt x="1955008" y="0"/>
                </a:moveTo>
                <a:lnTo>
                  <a:pt x="178088" y="0"/>
                </a:lnTo>
                <a:lnTo>
                  <a:pt x="75131" y="2782"/>
                </a:lnTo>
                <a:lnTo>
                  <a:pt x="22261" y="22261"/>
                </a:lnTo>
                <a:lnTo>
                  <a:pt x="2782" y="75131"/>
                </a:lnTo>
                <a:lnTo>
                  <a:pt x="0" y="178088"/>
                </a:lnTo>
                <a:lnTo>
                  <a:pt x="0" y="1268872"/>
                </a:lnTo>
                <a:lnTo>
                  <a:pt x="2782" y="1371829"/>
                </a:lnTo>
                <a:lnTo>
                  <a:pt x="22261" y="1424700"/>
                </a:lnTo>
                <a:lnTo>
                  <a:pt x="75131" y="1444178"/>
                </a:lnTo>
                <a:lnTo>
                  <a:pt x="178088" y="1446961"/>
                </a:lnTo>
                <a:lnTo>
                  <a:pt x="1955008" y="1446961"/>
                </a:lnTo>
                <a:lnTo>
                  <a:pt x="2057966" y="1444178"/>
                </a:lnTo>
                <a:lnTo>
                  <a:pt x="2110836" y="1424700"/>
                </a:lnTo>
                <a:lnTo>
                  <a:pt x="2130314" y="1371829"/>
                </a:lnTo>
                <a:lnTo>
                  <a:pt x="2133097" y="1268872"/>
                </a:lnTo>
                <a:lnTo>
                  <a:pt x="2133097" y="178088"/>
                </a:lnTo>
                <a:lnTo>
                  <a:pt x="2130314" y="75131"/>
                </a:lnTo>
                <a:lnTo>
                  <a:pt x="2110836" y="22261"/>
                </a:lnTo>
                <a:lnTo>
                  <a:pt x="2057966" y="2782"/>
                </a:lnTo>
                <a:lnTo>
                  <a:pt x="1955008" y="0"/>
                </a:lnTo>
                <a:close/>
              </a:path>
            </a:pathLst>
          </a:custGeom>
          <a:solidFill>
            <a:srgbClr val="FFFFF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55" name="object 55"/>
          <p:cNvSpPr/>
          <p:nvPr/>
        </p:nvSpPr>
        <p:spPr>
          <a:xfrm>
            <a:off x="16105620" y="1047088"/>
            <a:ext cx="2133600" cy="1447165"/>
          </a:xfrm>
          <a:custGeom>
            <a:avLst/>
            <a:gdLst/>
            <a:ahLst/>
            <a:cxnLst/>
            <a:rect l="l" t="t" r="r" b="b"/>
            <a:pathLst>
              <a:path w="2133600" h="1447164">
                <a:moveTo>
                  <a:pt x="1955008" y="0"/>
                </a:moveTo>
                <a:lnTo>
                  <a:pt x="178088" y="0"/>
                </a:lnTo>
                <a:lnTo>
                  <a:pt x="75131" y="2782"/>
                </a:lnTo>
                <a:lnTo>
                  <a:pt x="22261" y="22261"/>
                </a:lnTo>
                <a:lnTo>
                  <a:pt x="2782" y="75131"/>
                </a:lnTo>
                <a:lnTo>
                  <a:pt x="0" y="178088"/>
                </a:lnTo>
                <a:lnTo>
                  <a:pt x="0" y="1268872"/>
                </a:lnTo>
                <a:lnTo>
                  <a:pt x="2782" y="1371829"/>
                </a:lnTo>
                <a:lnTo>
                  <a:pt x="22261" y="1424700"/>
                </a:lnTo>
                <a:lnTo>
                  <a:pt x="75131" y="1444178"/>
                </a:lnTo>
                <a:lnTo>
                  <a:pt x="178088" y="1446961"/>
                </a:lnTo>
                <a:lnTo>
                  <a:pt x="1955008" y="1446961"/>
                </a:lnTo>
                <a:lnTo>
                  <a:pt x="2057966" y="1444178"/>
                </a:lnTo>
                <a:lnTo>
                  <a:pt x="2110836" y="1424700"/>
                </a:lnTo>
                <a:lnTo>
                  <a:pt x="2130314" y="1371829"/>
                </a:lnTo>
                <a:lnTo>
                  <a:pt x="2133097" y="1268872"/>
                </a:lnTo>
                <a:lnTo>
                  <a:pt x="2133097" y="178088"/>
                </a:lnTo>
                <a:lnTo>
                  <a:pt x="2130314" y="75131"/>
                </a:lnTo>
                <a:lnTo>
                  <a:pt x="2110836" y="22261"/>
                </a:lnTo>
                <a:lnTo>
                  <a:pt x="2057966" y="2782"/>
                </a:lnTo>
                <a:lnTo>
                  <a:pt x="1955008" y="0"/>
                </a:lnTo>
                <a:close/>
              </a:path>
            </a:pathLst>
          </a:custGeom>
          <a:solidFill>
            <a:srgbClr val="FFFFFF"/>
          </a:solidFill>
          <a:effectLst>
            <a:outerShdw blurRad="50800" dist="38100" dir="2700000" algn="tl" rotWithShape="0">
              <a:prstClr val="black">
                <a:alpha val="40000"/>
              </a:prstClr>
            </a:outerShdw>
          </a:effectLst>
        </p:spPr>
        <p:txBody>
          <a:bodyPr wrap="square" lIns="0" tIns="0" rIns="0" bIns="0" rtlCol="0"/>
          <a:lstStyle/>
          <a:p>
            <a:endParaRPr/>
          </a:p>
        </p:txBody>
      </p:sp>
      <p:sp>
        <p:nvSpPr>
          <p:cNvPr id="56" name="object 56"/>
          <p:cNvSpPr/>
          <p:nvPr/>
        </p:nvSpPr>
        <p:spPr>
          <a:xfrm>
            <a:off x="5759560" y="8664130"/>
            <a:ext cx="1569841" cy="916956"/>
          </a:xfrm>
          <a:prstGeom prst="rect">
            <a:avLst/>
          </a:prstGeom>
          <a:blipFill>
            <a:blip r:embed="rId2" cstate="print"/>
            <a:stretch>
              <a:fillRect/>
            </a:stretch>
          </a:blipFill>
        </p:spPr>
        <p:txBody>
          <a:bodyPr wrap="square" lIns="0" tIns="0" rIns="0" bIns="0" rtlCol="0"/>
          <a:lstStyle/>
          <a:p>
            <a:endParaRPr/>
          </a:p>
        </p:txBody>
      </p:sp>
      <p:sp>
        <p:nvSpPr>
          <p:cNvPr id="57" name="object 57"/>
          <p:cNvSpPr/>
          <p:nvPr/>
        </p:nvSpPr>
        <p:spPr>
          <a:xfrm>
            <a:off x="8449097" y="4682216"/>
            <a:ext cx="1569841" cy="1569841"/>
          </a:xfrm>
          <a:prstGeom prst="rect">
            <a:avLst/>
          </a:prstGeom>
          <a:blipFill>
            <a:blip r:embed="rId3" cstate="print"/>
            <a:stretch>
              <a:fillRect/>
            </a:stretch>
          </a:blipFill>
        </p:spPr>
        <p:txBody>
          <a:bodyPr wrap="square" lIns="0" tIns="0" rIns="0" bIns="0" rtlCol="0"/>
          <a:lstStyle/>
          <a:p>
            <a:endParaRPr/>
          </a:p>
        </p:txBody>
      </p:sp>
      <p:sp>
        <p:nvSpPr>
          <p:cNvPr id="59" name="object 59"/>
          <p:cNvSpPr/>
          <p:nvPr/>
        </p:nvSpPr>
        <p:spPr>
          <a:xfrm>
            <a:off x="13796826" y="5042171"/>
            <a:ext cx="1567091" cy="704391"/>
          </a:xfrm>
          <a:prstGeom prst="rect">
            <a:avLst/>
          </a:prstGeom>
          <a:blipFill>
            <a:blip r:embed="rId4" cstate="print"/>
            <a:stretch>
              <a:fillRect/>
            </a:stretch>
          </a:blipFill>
        </p:spPr>
        <p:txBody>
          <a:bodyPr wrap="square" lIns="0" tIns="0" rIns="0" bIns="0" rtlCol="0"/>
          <a:lstStyle/>
          <a:p>
            <a:endParaRPr/>
          </a:p>
        </p:txBody>
      </p:sp>
      <p:sp>
        <p:nvSpPr>
          <p:cNvPr id="60" name="object 60"/>
          <p:cNvSpPr/>
          <p:nvPr/>
        </p:nvSpPr>
        <p:spPr>
          <a:xfrm>
            <a:off x="16406778" y="4927085"/>
            <a:ext cx="1567094" cy="1107798"/>
          </a:xfrm>
          <a:prstGeom prst="rect">
            <a:avLst/>
          </a:prstGeom>
          <a:blipFill>
            <a:blip r:embed="rId5" cstate="print"/>
            <a:stretch>
              <a:fillRect/>
            </a:stretch>
          </a:blipFill>
        </p:spPr>
        <p:txBody>
          <a:bodyPr wrap="square" lIns="0" tIns="0" rIns="0" bIns="0" rtlCol="0"/>
          <a:lstStyle/>
          <a:p>
            <a:endParaRPr/>
          </a:p>
        </p:txBody>
      </p:sp>
      <p:sp>
        <p:nvSpPr>
          <p:cNvPr id="61" name="object 61"/>
          <p:cNvSpPr/>
          <p:nvPr/>
        </p:nvSpPr>
        <p:spPr>
          <a:xfrm>
            <a:off x="9731327" y="3429091"/>
            <a:ext cx="1569841" cy="248687"/>
          </a:xfrm>
          <a:prstGeom prst="rect">
            <a:avLst/>
          </a:prstGeom>
          <a:blipFill>
            <a:blip r:embed="rId6" cstate="print"/>
            <a:stretch>
              <a:fillRect/>
            </a:stretch>
          </a:blipFill>
        </p:spPr>
        <p:txBody>
          <a:bodyPr wrap="square" lIns="0" tIns="0" rIns="0" bIns="0" rtlCol="0"/>
          <a:lstStyle/>
          <a:p>
            <a:endParaRPr/>
          </a:p>
        </p:txBody>
      </p:sp>
      <p:sp>
        <p:nvSpPr>
          <p:cNvPr id="62" name="object 62"/>
          <p:cNvSpPr/>
          <p:nvPr/>
        </p:nvSpPr>
        <p:spPr>
          <a:xfrm>
            <a:off x="12426121" y="3395429"/>
            <a:ext cx="1569841" cy="414263"/>
          </a:xfrm>
          <a:prstGeom prst="rect">
            <a:avLst/>
          </a:prstGeom>
          <a:blipFill>
            <a:blip r:embed="rId7" cstate="print"/>
            <a:stretch>
              <a:fillRect/>
            </a:stretch>
          </a:blipFill>
        </p:spPr>
        <p:txBody>
          <a:bodyPr wrap="square" lIns="0" tIns="0" rIns="0" bIns="0" rtlCol="0"/>
          <a:lstStyle/>
          <a:p>
            <a:endParaRPr/>
          </a:p>
        </p:txBody>
      </p:sp>
      <p:sp>
        <p:nvSpPr>
          <p:cNvPr id="63" name="object 63"/>
          <p:cNvSpPr/>
          <p:nvPr/>
        </p:nvSpPr>
        <p:spPr>
          <a:xfrm>
            <a:off x="15520323" y="3142721"/>
            <a:ext cx="974860" cy="965405"/>
          </a:xfrm>
          <a:prstGeom prst="rect">
            <a:avLst/>
          </a:prstGeom>
          <a:blipFill>
            <a:blip r:embed="rId8" cstate="print"/>
            <a:stretch>
              <a:fillRect/>
            </a:stretch>
          </a:blipFill>
        </p:spPr>
        <p:txBody>
          <a:bodyPr wrap="square" lIns="0" tIns="0" rIns="0" bIns="0" rtlCol="0"/>
          <a:lstStyle/>
          <a:p>
            <a:endParaRPr/>
          </a:p>
        </p:txBody>
      </p:sp>
      <p:sp>
        <p:nvSpPr>
          <p:cNvPr id="64" name="object 64"/>
          <p:cNvSpPr/>
          <p:nvPr/>
        </p:nvSpPr>
        <p:spPr>
          <a:xfrm>
            <a:off x="18102840" y="3198089"/>
            <a:ext cx="1340440" cy="822541"/>
          </a:xfrm>
          <a:prstGeom prst="rect">
            <a:avLst/>
          </a:prstGeom>
          <a:blipFill>
            <a:blip r:embed="rId9" cstate="print"/>
            <a:stretch>
              <a:fillRect/>
            </a:stretch>
          </a:blipFill>
        </p:spPr>
        <p:txBody>
          <a:bodyPr wrap="square" lIns="0" tIns="0" rIns="0" bIns="0" rtlCol="0"/>
          <a:lstStyle/>
          <a:p>
            <a:endParaRPr/>
          </a:p>
        </p:txBody>
      </p:sp>
      <p:sp>
        <p:nvSpPr>
          <p:cNvPr id="65" name="object 65"/>
          <p:cNvSpPr/>
          <p:nvPr/>
        </p:nvSpPr>
        <p:spPr>
          <a:xfrm>
            <a:off x="11138713" y="1192526"/>
            <a:ext cx="1569841" cy="916958"/>
          </a:xfrm>
          <a:prstGeom prst="rect">
            <a:avLst/>
          </a:prstGeom>
          <a:blipFill>
            <a:blip r:embed="rId10" cstate="print"/>
            <a:stretch>
              <a:fillRect/>
            </a:stretch>
          </a:blipFill>
        </p:spPr>
        <p:txBody>
          <a:bodyPr wrap="square" lIns="0" tIns="0" rIns="0" bIns="0" rtlCol="0"/>
          <a:lstStyle/>
          <a:p>
            <a:endParaRPr/>
          </a:p>
        </p:txBody>
      </p:sp>
      <p:sp>
        <p:nvSpPr>
          <p:cNvPr id="66" name="object 66"/>
          <p:cNvSpPr/>
          <p:nvPr/>
        </p:nvSpPr>
        <p:spPr>
          <a:xfrm>
            <a:off x="13777295" y="1192526"/>
            <a:ext cx="1569841" cy="1182757"/>
          </a:xfrm>
          <a:prstGeom prst="rect">
            <a:avLst/>
          </a:prstGeom>
          <a:blipFill>
            <a:blip r:embed="rId11" cstate="print"/>
            <a:stretch>
              <a:fillRect/>
            </a:stretch>
          </a:blipFill>
        </p:spPr>
        <p:txBody>
          <a:bodyPr wrap="square" lIns="0" tIns="0" rIns="0" bIns="0" rtlCol="0"/>
          <a:lstStyle/>
          <a:p>
            <a:endParaRPr/>
          </a:p>
        </p:txBody>
      </p:sp>
      <p:sp>
        <p:nvSpPr>
          <p:cNvPr id="67" name="object 67"/>
          <p:cNvSpPr/>
          <p:nvPr/>
        </p:nvSpPr>
        <p:spPr>
          <a:xfrm>
            <a:off x="16426347" y="1192529"/>
            <a:ext cx="1569839" cy="983812"/>
          </a:xfrm>
          <a:prstGeom prst="rect">
            <a:avLst/>
          </a:prstGeom>
          <a:blipFill>
            <a:blip r:embed="rId12" cstate="print"/>
            <a:stretch>
              <a:fillRect/>
            </a:stretch>
          </a:blipFill>
        </p:spPr>
        <p:txBody>
          <a:bodyPr wrap="square" lIns="0" tIns="0" rIns="0" bIns="0" rtlCol="0"/>
          <a:lstStyle/>
          <a:p>
            <a:endParaRPr/>
          </a:p>
        </p:txBody>
      </p:sp>
      <p:sp>
        <p:nvSpPr>
          <p:cNvPr id="70" name="object 70"/>
          <p:cNvSpPr/>
          <p:nvPr/>
        </p:nvSpPr>
        <p:spPr>
          <a:xfrm>
            <a:off x="9571383" y="7073208"/>
            <a:ext cx="1774029" cy="478697"/>
          </a:xfrm>
          <a:prstGeom prst="rect">
            <a:avLst/>
          </a:prstGeom>
          <a:blipFill>
            <a:blip r:embed="rId13" cstate="print"/>
            <a:stretch>
              <a:fillRect/>
            </a:stretch>
          </a:blipFill>
        </p:spPr>
        <p:txBody>
          <a:bodyPr wrap="square" lIns="0" tIns="0" rIns="0" bIns="0" rtlCol="0"/>
          <a:lstStyle/>
          <a:p>
            <a:endParaRPr/>
          </a:p>
        </p:txBody>
      </p:sp>
      <p:sp>
        <p:nvSpPr>
          <p:cNvPr id="71" name="object 71"/>
          <p:cNvSpPr/>
          <p:nvPr/>
        </p:nvSpPr>
        <p:spPr>
          <a:xfrm>
            <a:off x="12329844" y="7073208"/>
            <a:ext cx="1810425" cy="480309"/>
          </a:xfrm>
          <a:prstGeom prst="rect">
            <a:avLst/>
          </a:prstGeom>
          <a:blipFill>
            <a:blip r:embed="rId14" cstate="print"/>
            <a:stretch>
              <a:fillRect/>
            </a:stretch>
          </a:blipFill>
        </p:spPr>
        <p:txBody>
          <a:bodyPr wrap="square" lIns="0" tIns="0" rIns="0" bIns="0" rtlCol="0"/>
          <a:lstStyle/>
          <a:p>
            <a:endParaRPr/>
          </a:p>
        </p:txBody>
      </p:sp>
      <p:sp>
        <p:nvSpPr>
          <p:cNvPr id="73" name="object 73"/>
          <p:cNvSpPr/>
          <p:nvPr/>
        </p:nvSpPr>
        <p:spPr>
          <a:xfrm>
            <a:off x="17864238" y="7006680"/>
            <a:ext cx="1810430" cy="613369"/>
          </a:xfrm>
          <a:prstGeom prst="rect">
            <a:avLst/>
          </a:prstGeom>
          <a:blipFill>
            <a:blip r:embed="rId15" cstate="print"/>
            <a:stretch>
              <a:fillRect/>
            </a:stretch>
          </a:blipFill>
        </p:spPr>
        <p:txBody>
          <a:bodyPr wrap="square" lIns="0" tIns="0" rIns="0" bIns="0" rtlCol="0"/>
          <a:lstStyle/>
          <a:p>
            <a:endParaRPr/>
          </a:p>
        </p:txBody>
      </p:sp>
      <p:sp>
        <p:nvSpPr>
          <p:cNvPr id="74" name="object 74"/>
          <p:cNvSpPr/>
          <p:nvPr/>
        </p:nvSpPr>
        <p:spPr>
          <a:xfrm>
            <a:off x="3140532" y="8622031"/>
            <a:ext cx="1383302" cy="983812"/>
          </a:xfrm>
          <a:prstGeom prst="rect">
            <a:avLst/>
          </a:prstGeom>
          <a:blipFill>
            <a:blip r:embed="rId16" cstate="print"/>
            <a:stretch>
              <a:fillRect/>
            </a:stretch>
          </a:blipFill>
        </p:spPr>
        <p:txBody>
          <a:bodyPr wrap="square" lIns="0" tIns="0" rIns="0" bIns="0" rtlCol="0"/>
          <a:lstStyle/>
          <a:p>
            <a:endParaRPr/>
          </a:p>
        </p:txBody>
      </p:sp>
      <p:sp>
        <p:nvSpPr>
          <p:cNvPr id="76" name="object 76"/>
          <p:cNvSpPr/>
          <p:nvPr/>
        </p:nvSpPr>
        <p:spPr>
          <a:xfrm>
            <a:off x="8271913" y="8859325"/>
            <a:ext cx="1842960" cy="565888"/>
          </a:xfrm>
          <a:prstGeom prst="rect">
            <a:avLst/>
          </a:prstGeom>
          <a:blipFill>
            <a:blip r:embed="rId17" cstate="print"/>
            <a:stretch>
              <a:fillRect/>
            </a:stretch>
          </a:blipFill>
        </p:spPr>
        <p:txBody>
          <a:bodyPr wrap="square" lIns="0" tIns="0" rIns="0" bIns="0" rtlCol="0"/>
          <a:lstStyle/>
          <a:p>
            <a:endParaRPr/>
          </a:p>
        </p:txBody>
      </p:sp>
      <p:sp>
        <p:nvSpPr>
          <p:cNvPr id="78" name="object 78"/>
          <p:cNvSpPr/>
          <p:nvPr/>
        </p:nvSpPr>
        <p:spPr>
          <a:xfrm>
            <a:off x="13690510" y="8726740"/>
            <a:ext cx="1735574" cy="972973"/>
          </a:xfrm>
          <a:prstGeom prst="rect">
            <a:avLst/>
          </a:prstGeom>
          <a:blipFill>
            <a:blip r:embed="rId18" cstate="print"/>
            <a:stretch>
              <a:fillRect/>
            </a:stretch>
          </a:blipFill>
        </p:spPr>
        <p:txBody>
          <a:bodyPr wrap="square" lIns="0" tIns="0" rIns="0" bIns="0" rtlCol="0"/>
          <a:lstStyle/>
          <a:p>
            <a:endParaRPr/>
          </a:p>
        </p:txBody>
      </p:sp>
      <p:sp>
        <p:nvSpPr>
          <p:cNvPr id="80" name="object 80"/>
          <p:cNvSpPr/>
          <p:nvPr/>
        </p:nvSpPr>
        <p:spPr>
          <a:xfrm>
            <a:off x="7253192" y="3060137"/>
            <a:ext cx="1250317" cy="1095414"/>
          </a:xfrm>
          <a:prstGeom prst="rect">
            <a:avLst/>
          </a:prstGeom>
          <a:blipFill>
            <a:blip r:embed="rId19" cstate="print"/>
            <a:stretch>
              <a:fillRect/>
            </a:stretch>
          </a:blipFill>
        </p:spPr>
        <p:txBody>
          <a:bodyPr wrap="square" lIns="0" tIns="0" rIns="0" bIns="0" rtlCol="0"/>
          <a:lstStyle/>
          <a:p>
            <a:endParaRPr/>
          </a:p>
        </p:txBody>
      </p:sp>
      <p:sp>
        <p:nvSpPr>
          <p:cNvPr id="81" name="object 81"/>
          <p:cNvSpPr/>
          <p:nvPr/>
        </p:nvSpPr>
        <p:spPr>
          <a:xfrm>
            <a:off x="5903605" y="4910562"/>
            <a:ext cx="1075030" cy="1075024"/>
          </a:xfrm>
          <a:prstGeom prst="rect">
            <a:avLst/>
          </a:prstGeom>
          <a:blipFill>
            <a:blip r:embed="rId20" cstate="print"/>
            <a:stretch>
              <a:fillRect/>
            </a:stretch>
          </a:blipFill>
        </p:spPr>
        <p:txBody>
          <a:bodyPr wrap="square" lIns="0" tIns="0" rIns="0" bIns="0" rtlCol="0"/>
          <a:lstStyle/>
          <a:p>
            <a:endParaRPr/>
          </a:p>
        </p:txBody>
      </p:sp>
      <p:sp>
        <p:nvSpPr>
          <p:cNvPr id="82" name="object 82"/>
          <p:cNvSpPr txBox="1"/>
          <p:nvPr/>
        </p:nvSpPr>
        <p:spPr>
          <a:xfrm>
            <a:off x="720261" y="825353"/>
            <a:ext cx="5824220" cy="3245119"/>
          </a:xfrm>
          <a:prstGeom prst="rect">
            <a:avLst/>
          </a:prstGeom>
        </p:spPr>
        <p:txBody>
          <a:bodyPr vert="horz" wrap="square" lIns="0" tIns="13335" rIns="0" bIns="0" rtlCol="0">
            <a:spAutoFit/>
          </a:bodyPr>
          <a:lstStyle/>
          <a:p>
            <a:pPr marL="12700" marR="27940">
              <a:lnSpc>
                <a:spcPct val="100000"/>
              </a:lnSpc>
              <a:spcBef>
                <a:spcPts val="105"/>
              </a:spcBef>
            </a:pPr>
            <a:r>
              <a:rPr lang="en-GB" sz="7000" b="1" spc="-204" dirty="0">
                <a:solidFill>
                  <a:srgbClr val="D11B54"/>
                </a:solidFill>
                <a:latin typeface="Open Sans"/>
                <a:cs typeface="Open Sans"/>
              </a:rPr>
              <a:t>PREMIUM CORPORATE FOCUS</a:t>
            </a:r>
            <a:endParaRPr sz="7000" dirty="0">
              <a:latin typeface="Open Sans"/>
              <a:cs typeface="Open Sans"/>
            </a:endParaRPr>
          </a:p>
        </p:txBody>
      </p:sp>
      <p:pic>
        <p:nvPicPr>
          <p:cNvPr id="1026" name="Picture 2" descr="Vodafone Logo">
            <a:extLst>
              <a:ext uri="{FF2B5EF4-FFF2-40B4-BE49-F238E27FC236}">
                <a16:creationId xmlns:a16="http://schemas.microsoft.com/office/drawing/2014/main" id="{D800075E-3392-4964-97CA-31DF03D0AFA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55905" y="4802523"/>
            <a:ext cx="1636827" cy="12323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Yell Logo">
            <a:extLst>
              <a:ext uri="{FF2B5EF4-FFF2-40B4-BE49-F238E27FC236}">
                <a16:creationId xmlns:a16="http://schemas.microsoft.com/office/drawing/2014/main" id="{35712D64-256B-4851-AC7E-B54D5BE6496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348725" y="7067040"/>
            <a:ext cx="1438275" cy="466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aguar Land Rover Logo">
            <a:extLst>
              <a:ext uri="{FF2B5EF4-FFF2-40B4-BE49-F238E27FC236}">
                <a16:creationId xmlns:a16="http://schemas.microsoft.com/office/drawing/2014/main" id="{907A2430-5DBF-419E-AB16-8A325DDC203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927850" y="6796874"/>
            <a:ext cx="1604319" cy="1067601"/>
          </a:xfrm>
          <a:prstGeom prst="rect">
            <a:avLst/>
          </a:prstGeom>
          <a:noFill/>
          <a:extLst>
            <a:ext uri="{909E8E84-426E-40DD-AFC4-6F175D3DCCD1}">
              <a14:hiddenFill xmlns:a14="http://schemas.microsoft.com/office/drawing/2010/main">
                <a:solidFill>
                  <a:srgbClr val="FFFFFF"/>
                </a:solidFill>
              </a14:hiddenFill>
            </a:ext>
          </a:extLst>
        </p:spPr>
      </p:pic>
      <p:pic>
        <p:nvPicPr>
          <p:cNvPr id="58" name="Shape 100"/>
          <p:cNvPicPr preferRelativeResize="0"/>
          <p:nvPr/>
        </p:nvPicPr>
        <p:blipFill>
          <a:blip r:embed="rId24">
            <a:alphaModFix/>
          </a:blip>
          <a:stretch>
            <a:fillRect/>
          </a:stretch>
        </p:blipFill>
        <p:spPr>
          <a:xfrm>
            <a:off x="16264017" y="8817068"/>
            <a:ext cx="1852615" cy="675409"/>
          </a:xfrm>
          <a:prstGeom prst="rect">
            <a:avLst/>
          </a:prstGeom>
          <a:noFill/>
          <a:ln>
            <a:noFill/>
          </a:ln>
        </p:spPr>
      </p:pic>
      <p:pic>
        <p:nvPicPr>
          <p:cNvPr id="69" name="Shape 83"/>
          <p:cNvPicPr preferRelativeResize="0"/>
          <p:nvPr/>
        </p:nvPicPr>
        <p:blipFill>
          <a:blip r:embed="rId25">
            <a:alphaModFix/>
          </a:blip>
          <a:stretch>
            <a:fillRect/>
          </a:stretch>
        </p:blipFill>
        <p:spPr>
          <a:xfrm>
            <a:off x="11255211" y="8538187"/>
            <a:ext cx="1139500" cy="1151500"/>
          </a:xfrm>
          <a:prstGeom prst="rect">
            <a:avLst/>
          </a:prstGeom>
          <a:noFill/>
          <a:ln>
            <a:noFill/>
          </a:ln>
        </p:spPr>
      </p:pic>
      <p:pic>
        <p:nvPicPr>
          <p:cNvPr id="6" name="Picture 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214285" y="1180011"/>
            <a:ext cx="2100119" cy="1181317"/>
          </a:xfrm>
          <a:prstGeom prst="rect">
            <a:avLst/>
          </a:prstGeom>
        </p:spPr>
      </p:pic>
      <p:pic>
        <p:nvPicPr>
          <p:cNvPr id="83" name="Shape 99"/>
          <p:cNvPicPr preferRelativeResize="0"/>
          <p:nvPr/>
        </p:nvPicPr>
        <p:blipFill>
          <a:blip r:embed="rId27">
            <a:alphaModFix/>
          </a:blip>
          <a:stretch>
            <a:fillRect/>
          </a:stretch>
        </p:blipFill>
        <p:spPr>
          <a:xfrm>
            <a:off x="3895098" y="6757245"/>
            <a:ext cx="1931225" cy="108631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54DC0AFE-DCCD-41CD-845E-71BAF81F1850}"/>
              </a:ext>
            </a:extLst>
          </p:cNvPr>
          <p:cNvSpPr txBox="1">
            <a:spLocks/>
          </p:cNvSpPr>
          <p:nvPr/>
        </p:nvSpPr>
        <p:spPr>
          <a:xfrm>
            <a:off x="1043296" y="473075"/>
            <a:ext cx="18017508" cy="963084"/>
          </a:xfrm>
          <a:prstGeom prst="rect">
            <a:avLst/>
          </a:prstGeom>
        </p:spPr>
        <p:txBody>
          <a:bodyPr vert="horz" wrap="square" lIns="0" tIns="16510" rIns="0" bIns="0" rtlCol="0">
            <a:spAutoFit/>
          </a:bodyPr>
          <a:lstStyle>
            <a:lvl1pPr>
              <a:defRPr>
                <a:latin typeface="+mj-lt"/>
                <a:ea typeface="+mj-ea"/>
                <a:cs typeface="+mj-cs"/>
              </a:defRPr>
            </a:lvl1pPr>
          </a:lstStyle>
          <a:p>
            <a:pPr marL="12700" algn="ctr">
              <a:spcBef>
                <a:spcPts val="130"/>
              </a:spcBef>
            </a:pPr>
            <a:r>
              <a:rPr lang="en-GB" sz="6150" kern="0" spc="-105" dirty="0">
                <a:solidFill>
                  <a:srgbClr val="D11B54"/>
                </a:solidFill>
              </a:rPr>
              <a:t>Our Website &amp; Promo Code</a:t>
            </a:r>
            <a:endParaRPr lang="en-GB" sz="6150" kern="0" dirty="0">
              <a:solidFill>
                <a:sysClr val="windowText" lastClr="000000"/>
              </a:solidFill>
            </a:endParaRPr>
          </a:p>
        </p:txBody>
      </p:sp>
      <p:sp>
        <p:nvSpPr>
          <p:cNvPr id="5" name="object 8">
            <a:extLst>
              <a:ext uri="{FF2B5EF4-FFF2-40B4-BE49-F238E27FC236}">
                <a16:creationId xmlns:a16="http://schemas.microsoft.com/office/drawing/2014/main" id="{25EE02AE-8432-4D4F-93C7-05E60A98C836}"/>
              </a:ext>
            </a:extLst>
          </p:cNvPr>
          <p:cNvSpPr txBox="1"/>
          <p:nvPr/>
        </p:nvSpPr>
        <p:spPr>
          <a:xfrm>
            <a:off x="1915804" y="9312275"/>
            <a:ext cx="17145000" cy="1003993"/>
          </a:xfrm>
          <a:prstGeom prst="rect">
            <a:avLst/>
          </a:prstGeom>
        </p:spPr>
        <p:txBody>
          <a:bodyPr vert="horz" wrap="square" lIns="0" tIns="12700" rIns="0" bIns="0" rtlCol="0">
            <a:spAutoFit/>
          </a:bodyPr>
          <a:lstStyle/>
          <a:p>
            <a:pPr marL="12700" marR="5080">
              <a:lnSpc>
                <a:spcPct val="157800"/>
              </a:lnSpc>
              <a:spcBef>
                <a:spcPts val="100"/>
              </a:spcBef>
            </a:pPr>
            <a:r>
              <a:rPr lang="en-GB" sz="4600" b="1" spc="-85" dirty="0">
                <a:latin typeface="Open Sans"/>
                <a:cs typeface="Open Sans"/>
              </a:rPr>
              <a:t>Use the code ‘CITYFALCON’ to receive a £10 welcome bonus  </a:t>
            </a:r>
            <a:endParaRPr lang="en-GB" sz="4600" b="1" spc="-105" dirty="0">
              <a:latin typeface="Open Sans"/>
              <a:cs typeface="Open Sans"/>
            </a:endParaRPr>
          </a:p>
        </p:txBody>
      </p:sp>
      <p:pic>
        <p:nvPicPr>
          <p:cNvPr id="4" name="Picture 3">
            <a:extLst>
              <a:ext uri="{FF2B5EF4-FFF2-40B4-BE49-F238E27FC236}">
                <a16:creationId xmlns:a16="http://schemas.microsoft.com/office/drawing/2014/main" id="{85007BD5-D150-433B-AA67-ACFF4FDC7851}"/>
              </a:ext>
            </a:extLst>
          </p:cNvPr>
          <p:cNvPicPr>
            <a:picLocks noChangeAspect="1"/>
          </p:cNvPicPr>
          <p:nvPr/>
        </p:nvPicPr>
        <p:blipFill rotWithShape="1">
          <a:blip r:embed="rId3"/>
          <a:srcRect t="5735" b="5408"/>
          <a:stretch/>
        </p:blipFill>
        <p:spPr>
          <a:xfrm>
            <a:off x="3006638" y="1616075"/>
            <a:ext cx="14963332" cy="7277570"/>
          </a:xfrm>
          <a:prstGeom prst="rect">
            <a:avLst/>
          </a:prstGeom>
        </p:spPr>
      </p:pic>
    </p:spTree>
    <p:extLst>
      <p:ext uri="{BB962C8B-B14F-4D97-AF65-F5344CB8AC3E}">
        <p14:creationId xmlns:p14="http://schemas.microsoft.com/office/powerpoint/2010/main" val="346478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0104100" cy="11308556"/>
          </a:xfrm>
          <a:prstGeom prst="rect">
            <a:avLst/>
          </a:prstGeom>
        </p:spPr>
      </p:pic>
      <p:sp>
        <p:nvSpPr>
          <p:cNvPr id="10" name="object 4"/>
          <p:cNvSpPr txBox="1">
            <a:spLocks/>
          </p:cNvSpPr>
          <p:nvPr/>
        </p:nvSpPr>
        <p:spPr>
          <a:xfrm>
            <a:off x="6892925" y="5140111"/>
            <a:ext cx="6318250" cy="1029128"/>
          </a:xfrm>
          <a:prstGeom prst="rect">
            <a:avLst/>
          </a:prstGeom>
        </p:spPr>
        <p:txBody>
          <a:bodyPr vert="horz" wrap="square" lIns="0" tIns="13335" rIns="0" bIns="0" rtlCol="0">
            <a:spAutoFit/>
          </a:bodyPr>
          <a:lstStyle>
            <a:lvl1pPr>
              <a:defRPr sz="7000" b="1" i="0">
                <a:solidFill>
                  <a:schemeClr val="bg1"/>
                </a:solidFill>
                <a:latin typeface="Open Sans"/>
                <a:ea typeface="+mj-ea"/>
                <a:cs typeface="Open Sans"/>
              </a:defRPr>
            </a:lvl1pPr>
          </a:lstStyle>
          <a:p>
            <a:pPr marL="12700">
              <a:spcBef>
                <a:spcPts val="105"/>
              </a:spcBef>
            </a:pPr>
            <a:r>
              <a:rPr lang="en-GB" sz="6600" kern="0" spc="-125" dirty="0">
                <a:solidFill>
                  <a:srgbClr val="D11B54"/>
                </a:solidFill>
              </a:rPr>
              <a:t>Any Questions?</a:t>
            </a:r>
            <a:endParaRPr lang="en-GB" kern="0" spc="-140" dirty="0">
              <a:solidFill>
                <a:srgbClr val="D11B54"/>
              </a:solidFill>
            </a:endParaRPr>
          </a:p>
        </p:txBody>
      </p:sp>
    </p:spTree>
    <p:extLst>
      <p:ext uri="{BB962C8B-B14F-4D97-AF65-F5344CB8AC3E}">
        <p14:creationId xmlns:p14="http://schemas.microsoft.com/office/powerpoint/2010/main" val="3490504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7"/>
            <a:ext cx="20104100" cy="11308556"/>
          </a:xfrm>
          <a:prstGeom prst="rect">
            <a:avLst/>
          </a:prstGeom>
        </p:spPr>
      </p:pic>
      <p:sp>
        <p:nvSpPr>
          <p:cNvPr id="2" name="object 2"/>
          <p:cNvSpPr txBox="1">
            <a:spLocks noGrp="1"/>
          </p:cNvSpPr>
          <p:nvPr>
            <p:ph type="title"/>
          </p:nvPr>
        </p:nvSpPr>
        <p:spPr>
          <a:xfrm>
            <a:off x="7277599" y="5035479"/>
            <a:ext cx="5535930" cy="1203960"/>
          </a:xfrm>
          <a:prstGeom prst="rect">
            <a:avLst/>
          </a:prstGeom>
        </p:spPr>
        <p:txBody>
          <a:bodyPr vert="horz" wrap="square" lIns="0" tIns="16510" rIns="0" bIns="0" rtlCol="0">
            <a:spAutoFit/>
          </a:bodyPr>
          <a:lstStyle/>
          <a:p>
            <a:pPr marL="12700">
              <a:lnSpc>
                <a:spcPct val="100000"/>
              </a:lnSpc>
              <a:spcBef>
                <a:spcPts val="130"/>
              </a:spcBef>
            </a:pPr>
            <a:r>
              <a:rPr sz="7700" spc="-235" dirty="0"/>
              <a:t>THANK</a:t>
            </a:r>
            <a:r>
              <a:rPr sz="7700" spc="-680" dirty="0"/>
              <a:t> </a:t>
            </a:r>
            <a:r>
              <a:rPr sz="7700" spc="-290" dirty="0"/>
              <a:t>YOU</a:t>
            </a:r>
            <a:endParaRPr sz="77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34388" y="960611"/>
            <a:ext cx="8956040" cy="4176395"/>
          </a:xfrm>
          <a:prstGeom prst="rect">
            <a:avLst/>
          </a:prstGeom>
        </p:spPr>
        <p:txBody>
          <a:bodyPr vert="horz" wrap="square" lIns="0" tIns="15240" rIns="0" bIns="0" rtlCol="0">
            <a:spAutoFit/>
          </a:bodyPr>
          <a:lstStyle/>
          <a:p>
            <a:pPr marL="12700">
              <a:lnSpc>
                <a:spcPct val="100000"/>
              </a:lnSpc>
              <a:spcBef>
                <a:spcPts val="120"/>
              </a:spcBef>
            </a:pPr>
            <a:r>
              <a:rPr sz="2450" b="1" spc="0" dirty="0">
                <a:latin typeface="Open Sans"/>
                <a:cs typeface="Open Sans"/>
              </a:rPr>
              <a:t>Important</a:t>
            </a:r>
            <a:r>
              <a:rPr sz="2450" b="1" dirty="0">
                <a:latin typeface="Open Sans"/>
                <a:cs typeface="Open Sans"/>
              </a:rPr>
              <a:t> </a:t>
            </a:r>
            <a:r>
              <a:rPr sz="2450" b="1" spc="0" dirty="0">
                <a:latin typeface="Open Sans"/>
                <a:cs typeface="Open Sans"/>
              </a:rPr>
              <a:t>information</a:t>
            </a:r>
            <a:endParaRPr sz="2450" dirty="0">
              <a:latin typeface="Open Sans"/>
              <a:cs typeface="Open Sans"/>
            </a:endParaRPr>
          </a:p>
          <a:p>
            <a:pPr marL="12700" marR="5080">
              <a:lnSpc>
                <a:spcPct val="100299"/>
              </a:lnSpc>
              <a:spcBef>
                <a:spcPts val="1910"/>
              </a:spcBef>
            </a:pPr>
            <a:r>
              <a:rPr sz="1650" spc="-5" dirty="0">
                <a:latin typeface="Open Sans"/>
                <a:cs typeface="Open Sans"/>
              </a:rPr>
              <a:t>This presentation is not directed at or intended for publication or distribution to any person  (natural or legal) in any jurisdiction where doing so would result in </a:t>
            </a:r>
            <a:r>
              <a:rPr sz="1650" spc="-10" dirty="0">
                <a:latin typeface="Open Sans"/>
                <a:cs typeface="Open Sans"/>
              </a:rPr>
              <a:t>contravention </a:t>
            </a:r>
            <a:r>
              <a:rPr sz="1650" spc="-5" dirty="0">
                <a:latin typeface="Open Sans"/>
                <a:cs typeface="Open Sans"/>
              </a:rPr>
              <a:t>of </a:t>
            </a:r>
            <a:r>
              <a:rPr sz="1650" spc="-10" dirty="0">
                <a:latin typeface="Open Sans"/>
                <a:cs typeface="Open Sans"/>
              </a:rPr>
              <a:t>any  </a:t>
            </a:r>
            <a:r>
              <a:rPr sz="1650" spc="-5" dirty="0">
                <a:latin typeface="Open Sans"/>
                <a:cs typeface="Open Sans"/>
              </a:rPr>
              <a:t>applicable laws or </a:t>
            </a:r>
            <a:r>
              <a:rPr sz="1650" spc="-10" dirty="0">
                <a:latin typeface="Open Sans"/>
                <a:cs typeface="Open Sans"/>
              </a:rPr>
              <a:t>regulations. </a:t>
            </a:r>
            <a:r>
              <a:rPr sz="1650" spc="-5" dirty="0">
                <a:latin typeface="Open Sans"/>
                <a:cs typeface="Open Sans"/>
              </a:rPr>
              <a:t>This information does not constitute an offer or </a:t>
            </a:r>
            <a:r>
              <a:rPr sz="1650" spc="-10" dirty="0">
                <a:latin typeface="Open Sans"/>
                <a:cs typeface="Open Sans"/>
              </a:rPr>
              <a:t>solicitation  </a:t>
            </a:r>
            <a:r>
              <a:rPr sz="1650" spc="-5" dirty="0">
                <a:latin typeface="Open Sans"/>
                <a:cs typeface="Open Sans"/>
              </a:rPr>
              <a:t>in any jurisdictions in which such an offer or </a:t>
            </a:r>
            <a:r>
              <a:rPr sz="1650" spc="-10" dirty="0">
                <a:latin typeface="Open Sans"/>
                <a:cs typeface="Open Sans"/>
              </a:rPr>
              <a:t>solicitation </a:t>
            </a:r>
            <a:r>
              <a:rPr sz="1650" spc="-5" dirty="0">
                <a:latin typeface="Open Sans"/>
                <a:cs typeface="Open Sans"/>
              </a:rPr>
              <a:t>is not </a:t>
            </a:r>
            <a:r>
              <a:rPr sz="1650" spc="-10" dirty="0">
                <a:latin typeface="Open Sans"/>
                <a:cs typeface="Open Sans"/>
              </a:rPr>
              <a:t>authorised </a:t>
            </a:r>
            <a:r>
              <a:rPr sz="1650" spc="-5" dirty="0">
                <a:latin typeface="Open Sans"/>
                <a:cs typeface="Open Sans"/>
              </a:rPr>
              <a:t>or to any person  to whom it is unlawful to make such an offer or </a:t>
            </a:r>
            <a:r>
              <a:rPr sz="1650" spc="-10" dirty="0">
                <a:latin typeface="Open Sans"/>
                <a:cs typeface="Open Sans"/>
              </a:rPr>
              <a:t>solicitation. </a:t>
            </a:r>
            <a:r>
              <a:rPr sz="1650" spc="-5" dirty="0">
                <a:latin typeface="Open Sans"/>
                <a:cs typeface="Open Sans"/>
              </a:rPr>
              <a:t>The information herein is not  for distribution and does not constitute an offer to sell or the </a:t>
            </a:r>
            <a:r>
              <a:rPr sz="1650" spc="-10" dirty="0">
                <a:latin typeface="Open Sans"/>
                <a:cs typeface="Open Sans"/>
              </a:rPr>
              <a:t>solicitation </a:t>
            </a:r>
            <a:r>
              <a:rPr sz="1650" spc="-5" dirty="0">
                <a:latin typeface="Open Sans"/>
                <a:cs typeface="Open Sans"/>
              </a:rPr>
              <a:t>of any offer to buy  any securities in the United States to or for the benefit of any United States person (being  residents of the United States or partnerships or </a:t>
            </a:r>
            <a:r>
              <a:rPr sz="1650" spc="-10" dirty="0">
                <a:latin typeface="Open Sans"/>
                <a:cs typeface="Open Sans"/>
              </a:rPr>
              <a:t>corporations </a:t>
            </a:r>
            <a:r>
              <a:rPr sz="1650" spc="-5" dirty="0">
                <a:latin typeface="Open Sans"/>
                <a:cs typeface="Open Sans"/>
              </a:rPr>
              <a:t>organised under the laws  hereof). None of the products listed in this presentation have been registered in the </a:t>
            </a:r>
            <a:r>
              <a:rPr sz="1650" spc="-10" dirty="0">
                <a:latin typeface="Open Sans"/>
                <a:cs typeface="Open Sans"/>
              </a:rPr>
              <a:t>United  </a:t>
            </a:r>
            <a:r>
              <a:rPr sz="1650" spc="-5" dirty="0">
                <a:latin typeface="Open Sans"/>
                <a:cs typeface="Open Sans"/>
              </a:rPr>
              <a:t>States under the Investment Company Act of 1940 and interests therein are not </a:t>
            </a:r>
            <a:r>
              <a:rPr sz="1650" spc="-10" dirty="0">
                <a:latin typeface="Open Sans"/>
                <a:cs typeface="Open Sans"/>
              </a:rPr>
              <a:t>registered  </a:t>
            </a:r>
            <a:r>
              <a:rPr sz="1650" spc="-5" dirty="0">
                <a:latin typeface="Open Sans"/>
                <a:cs typeface="Open Sans"/>
              </a:rPr>
              <a:t>in the United States under the Securities Act of 1933. </a:t>
            </a:r>
            <a:r>
              <a:rPr sz="1650" spc="-10" dirty="0">
                <a:latin typeface="Open Sans"/>
                <a:cs typeface="Open Sans"/>
              </a:rPr>
              <a:t>Prospective </a:t>
            </a:r>
            <a:r>
              <a:rPr sz="1650" spc="-5" dirty="0">
                <a:latin typeface="Open Sans"/>
                <a:cs typeface="Open Sans"/>
              </a:rPr>
              <a:t>investors should </a:t>
            </a:r>
            <a:r>
              <a:rPr sz="1650" spc="-10" dirty="0">
                <a:latin typeface="Open Sans"/>
                <a:cs typeface="Open Sans"/>
              </a:rPr>
              <a:t>take  appropriate </a:t>
            </a:r>
            <a:r>
              <a:rPr sz="1650" spc="-5" dirty="0">
                <a:latin typeface="Open Sans"/>
                <a:cs typeface="Open Sans"/>
              </a:rPr>
              <a:t>independent investment advice and inform </a:t>
            </a:r>
            <a:r>
              <a:rPr sz="1650" spc="-10" dirty="0">
                <a:latin typeface="Open Sans"/>
                <a:cs typeface="Open Sans"/>
              </a:rPr>
              <a:t>themselves </a:t>
            </a:r>
            <a:r>
              <a:rPr sz="1650" spc="-5" dirty="0">
                <a:latin typeface="Open Sans"/>
                <a:cs typeface="Open Sans"/>
              </a:rPr>
              <a:t>as to applicable legal  </a:t>
            </a:r>
            <a:r>
              <a:rPr sz="1650" spc="-10" dirty="0">
                <a:latin typeface="Open Sans"/>
                <a:cs typeface="Open Sans"/>
              </a:rPr>
              <a:t>requirements, </a:t>
            </a:r>
            <a:r>
              <a:rPr sz="1650" spc="-5" dirty="0">
                <a:latin typeface="Open Sans"/>
                <a:cs typeface="Open Sans"/>
              </a:rPr>
              <a:t>exchange control </a:t>
            </a:r>
            <a:r>
              <a:rPr sz="1650" spc="-10" dirty="0">
                <a:latin typeface="Open Sans"/>
                <a:cs typeface="Open Sans"/>
              </a:rPr>
              <a:t>regulations </a:t>
            </a:r>
            <a:r>
              <a:rPr sz="1650" spc="-5" dirty="0">
                <a:latin typeface="Open Sans"/>
                <a:cs typeface="Open Sans"/>
              </a:rPr>
              <a:t>and taxes in the countries of their </a:t>
            </a:r>
            <a:r>
              <a:rPr sz="1650" spc="-10" dirty="0">
                <a:latin typeface="Open Sans"/>
                <a:cs typeface="Open Sans"/>
              </a:rPr>
              <a:t>citizenship,  </a:t>
            </a:r>
            <a:r>
              <a:rPr sz="1650" spc="-5" dirty="0">
                <a:latin typeface="Open Sans"/>
                <a:cs typeface="Open Sans"/>
              </a:rPr>
              <a:t>residence or domicile.</a:t>
            </a:r>
            <a:endParaRPr sz="1650" dirty="0">
              <a:latin typeface="Open Sans"/>
              <a:cs typeface="Open Sans"/>
            </a:endParaRPr>
          </a:p>
        </p:txBody>
      </p:sp>
      <p:sp>
        <p:nvSpPr>
          <p:cNvPr id="4" name="object 4"/>
          <p:cNvSpPr txBox="1"/>
          <p:nvPr/>
        </p:nvSpPr>
        <p:spPr>
          <a:xfrm>
            <a:off x="11048511" y="960611"/>
            <a:ext cx="7973059" cy="8721747"/>
          </a:xfrm>
          <a:prstGeom prst="rect">
            <a:avLst/>
          </a:prstGeom>
        </p:spPr>
        <p:txBody>
          <a:bodyPr vert="horz" wrap="square" lIns="0" tIns="15240" rIns="0" bIns="0" rtlCol="0">
            <a:spAutoFit/>
          </a:bodyPr>
          <a:lstStyle/>
          <a:p>
            <a:pPr marL="12700">
              <a:lnSpc>
                <a:spcPct val="100000"/>
              </a:lnSpc>
              <a:spcBef>
                <a:spcPts val="120"/>
              </a:spcBef>
            </a:pPr>
            <a:r>
              <a:rPr sz="2450" b="1" spc="0" dirty="0">
                <a:latin typeface="Open Sans"/>
                <a:cs typeface="Open Sans"/>
              </a:rPr>
              <a:t>Risk</a:t>
            </a:r>
            <a:r>
              <a:rPr sz="2450" b="1" dirty="0">
                <a:latin typeface="Open Sans"/>
                <a:cs typeface="Open Sans"/>
              </a:rPr>
              <a:t> </a:t>
            </a:r>
            <a:r>
              <a:rPr sz="2450" b="1" spc="5" dirty="0">
                <a:latin typeface="Open Sans"/>
                <a:cs typeface="Open Sans"/>
              </a:rPr>
              <a:t>Warning</a:t>
            </a:r>
            <a:endParaRPr sz="2450" dirty="0">
              <a:latin typeface="Open Sans"/>
              <a:cs typeface="Open Sans"/>
            </a:endParaRPr>
          </a:p>
          <a:p>
            <a:pPr marL="12700" marR="236854">
              <a:lnSpc>
                <a:spcPts val="2310"/>
              </a:lnSpc>
              <a:spcBef>
                <a:spcPts val="2050"/>
              </a:spcBef>
            </a:pPr>
            <a:r>
              <a:rPr sz="1650" spc="-5" dirty="0">
                <a:latin typeface="Open Sans"/>
                <a:cs typeface="Open Sans"/>
              </a:rPr>
              <a:t>There are risks associated with the investments that may be  outlined in this presentation. Past performance is not a guarantee  of future performance. The price of assets can go down as well</a:t>
            </a:r>
          </a:p>
          <a:p>
            <a:pPr marL="12700">
              <a:lnSpc>
                <a:spcPts val="2220"/>
              </a:lnSpc>
            </a:pPr>
            <a:r>
              <a:rPr sz="1650" spc="-5" dirty="0">
                <a:latin typeface="Open Sans"/>
                <a:cs typeface="Open Sans"/>
              </a:rPr>
              <a:t>as up and may be affected by many variables such as changes</a:t>
            </a:r>
          </a:p>
          <a:p>
            <a:pPr marL="12700" marR="613410">
              <a:lnSpc>
                <a:spcPts val="2310"/>
              </a:lnSpc>
              <a:spcBef>
                <a:spcPts val="85"/>
              </a:spcBef>
            </a:pPr>
            <a:r>
              <a:rPr sz="1650" spc="-5" dirty="0">
                <a:latin typeface="Open Sans"/>
                <a:cs typeface="Open Sans"/>
              </a:rPr>
              <a:t>in interest rates and rates of exchange. An investor may not  get back the amount invested. An investor may not receive any  income distributions such as dividends or coupon payments.</a:t>
            </a:r>
          </a:p>
          <a:p>
            <a:pPr marL="12700">
              <a:lnSpc>
                <a:spcPts val="2220"/>
              </a:lnSpc>
            </a:pPr>
            <a:r>
              <a:rPr sz="1650" spc="-5" dirty="0">
                <a:latin typeface="Open Sans"/>
                <a:cs typeface="Open Sans"/>
              </a:rPr>
              <a:t>The investment opportunities are illiquid and involve long term</a:t>
            </a:r>
          </a:p>
          <a:p>
            <a:pPr marL="12700" marR="30480">
              <a:lnSpc>
                <a:spcPts val="2310"/>
              </a:lnSpc>
              <a:spcBef>
                <a:spcPts val="90"/>
              </a:spcBef>
            </a:pPr>
            <a:r>
              <a:rPr sz="1650" spc="-5" dirty="0">
                <a:latin typeface="Open Sans"/>
                <a:cs typeface="Open Sans"/>
              </a:rPr>
              <a:t>investment horizons. This presentation is published solely for  information purposes and does not constitute an offer, investment,  legal, tax or other advice nor is it to be relied upon in making an  investment decision. Information contained herein has been taken  from sources considered by WiseAlpha Technologies Limited to be  reliable but no warranty is given that such information is accurate  or complete and it should not be relied upon as such. WiseAlpha  Technologies Limited will not be responsible for any loss or damage  of any kind which arises, directly or</a:t>
            </a:r>
          </a:p>
          <a:p>
            <a:pPr marL="12700">
              <a:lnSpc>
                <a:spcPts val="2215"/>
              </a:lnSpc>
            </a:pPr>
            <a:r>
              <a:rPr sz="1650" spc="-5" dirty="0">
                <a:latin typeface="Open Sans"/>
                <a:cs typeface="Open Sans"/>
              </a:rPr>
              <a:t>indirectly, and is caused by the use of any part of the information</a:t>
            </a:r>
          </a:p>
          <a:p>
            <a:pPr marL="12700" marR="310515">
              <a:lnSpc>
                <a:spcPts val="2310"/>
              </a:lnSpc>
              <a:spcBef>
                <a:spcPts val="85"/>
              </a:spcBef>
            </a:pPr>
            <a:r>
              <a:rPr sz="1650" spc="-5" dirty="0">
                <a:latin typeface="Open Sans"/>
                <a:cs typeface="Open Sans"/>
              </a:rPr>
              <a:t>provided. The investment opportunities we offer are only  available to qualifying persons or legal entities as defined by your  local regulator and on the basis that you are not subject to any  jurisdictional restrictions prohibiting access to the information in  this presentation.</a:t>
            </a:r>
          </a:p>
          <a:p>
            <a:pPr marL="12700" marR="175260">
              <a:lnSpc>
                <a:spcPts val="2310"/>
              </a:lnSpc>
              <a:spcBef>
                <a:spcPts val="930"/>
              </a:spcBef>
            </a:pPr>
            <a:r>
              <a:rPr sz="1650" spc="-5" dirty="0">
                <a:latin typeface="Open Sans"/>
                <a:cs typeface="Open Sans"/>
              </a:rPr>
              <a:t>WiseAlpha Technologies Limited </a:t>
            </a:r>
            <a:r>
              <a:rPr lang="en-GB" sz="1650" spc="-5">
                <a:latin typeface="Open Sans"/>
                <a:cs typeface="Open Sans"/>
              </a:rPr>
              <a:t>(FRN: 751087) I</a:t>
            </a:r>
            <a:r>
              <a:rPr sz="1650" spc="-5">
                <a:latin typeface="Open Sans"/>
                <a:cs typeface="Open Sans"/>
              </a:rPr>
              <a:t>s </a:t>
            </a:r>
            <a:r>
              <a:rPr sz="1650" spc="-5" dirty="0">
                <a:latin typeface="Open Sans"/>
                <a:cs typeface="Open Sans"/>
              </a:rPr>
              <a:t>authorised and regulated by  the Financial Conduct Authority in the UK. WiseAlpha Technologies  Limited is a company registered in England, with its registered</a:t>
            </a:r>
          </a:p>
          <a:p>
            <a:pPr marL="12700">
              <a:lnSpc>
                <a:spcPts val="2220"/>
              </a:lnSpc>
            </a:pPr>
            <a:r>
              <a:rPr sz="1650" spc="-5" dirty="0">
                <a:latin typeface="Open Sans"/>
                <a:cs typeface="Open Sans"/>
              </a:rPr>
              <a:t>office at </a:t>
            </a:r>
            <a:r>
              <a:rPr lang="en-GB" sz="1650" spc="-5" dirty="0">
                <a:latin typeface="Open Sans"/>
                <a:cs typeface="Open Sans"/>
              </a:rPr>
              <a:t>Level 39</a:t>
            </a:r>
            <a:r>
              <a:rPr sz="1650" spc="-5" dirty="0">
                <a:latin typeface="Open Sans"/>
                <a:cs typeface="Open Sans"/>
              </a:rPr>
              <a:t>, </a:t>
            </a:r>
            <a:r>
              <a:rPr lang="en-GB" sz="1650" spc="-5" dirty="0">
                <a:latin typeface="Open Sans"/>
                <a:cs typeface="Open Sans"/>
              </a:rPr>
              <a:t>1 Canada Square</a:t>
            </a:r>
            <a:r>
              <a:rPr sz="1650" spc="-5" dirty="0">
                <a:latin typeface="Open Sans"/>
                <a:cs typeface="Open Sans"/>
              </a:rPr>
              <a:t>, London E</a:t>
            </a:r>
            <a:r>
              <a:rPr lang="en-GB" sz="1650" spc="-5">
                <a:latin typeface="Open Sans"/>
                <a:cs typeface="Open Sans"/>
              </a:rPr>
              <a:t>14 5AB</a:t>
            </a:r>
            <a:r>
              <a:rPr sz="1650" spc="-5">
                <a:latin typeface="Open Sans"/>
                <a:cs typeface="Open Sans"/>
              </a:rPr>
              <a:t>(</a:t>
            </a:r>
            <a:r>
              <a:rPr sz="1650" spc="-5" dirty="0">
                <a:latin typeface="Open Sans"/>
                <a:cs typeface="Open Sans"/>
              </a:rPr>
              <a:t>Company No.</a:t>
            </a:r>
          </a:p>
          <a:p>
            <a:pPr marL="12700" marR="367665">
              <a:lnSpc>
                <a:spcPts val="2310"/>
              </a:lnSpc>
              <a:spcBef>
                <a:spcPts val="85"/>
              </a:spcBef>
            </a:pPr>
            <a:r>
              <a:rPr sz="1650" spc="-5" dirty="0">
                <a:latin typeface="Open Sans"/>
                <a:cs typeface="Open Sans"/>
              </a:rPr>
              <a:t>08967521).WiseAlpha Technologies Limited is registered with the  Office of the Information Commissioner (Reg no. ZA051908).</a:t>
            </a:r>
          </a:p>
        </p:txBody>
      </p:sp>
      <p:sp>
        <p:nvSpPr>
          <p:cNvPr id="5" name="object 5"/>
          <p:cNvSpPr/>
          <p:nvPr/>
        </p:nvSpPr>
        <p:spPr>
          <a:xfrm>
            <a:off x="10535194" y="753903"/>
            <a:ext cx="0" cy="9816465"/>
          </a:xfrm>
          <a:custGeom>
            <a:avLst/>
            <a:gdLst/>
            <a:ahLst/>
            <a:cxnLst/>
            <a:rect l="l" t="t" r="r" b="b"/>
            <a:pathLst>
              <a:path h="9816465">
                <a:moveTo>
                  <a:pt x="0" y="0"/>
                </a:moveTo>
                <a:lnTo>
                  <a:pt x="0" y="9816245"/>
                </a:lnTo>
              </a:path>
            </a:pathLst>
          </a:custGeom>
          <a:ln w="20941">
            <a:solidFill>
              <a:srgbClr val="C9CACB"/>
            </a:solidFill>
          </a:ln>
        </p:spPr>
        <p:txBody>
          <a:bodyPr wrap="square" lIns="0" tIns="0" rIns="0" bIns="0" rtlCol="0"/>
          <a:lstStyle/>
          <a:p>
            <a:endParaRPr/>
          </a:p>
        </p:txBody>
      </p:sp>
      <p:pic>
        <p:nvPicPr>
          <p:cNvPr id="1026" name="Picture 2" descr="Image result for wisealph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388" y="6950075"/>
            <a:ext cx="8610600" cy="1400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5240"/>
            <a:ext cx="16576675" cy="11308715"/>
          </a:xfrm>
          <a:custGeom>
            <a:avLst/>
            <a:gdLst/>
            <a:ahLst/>
            <a:cxnLst/>
            <a:rect l="l" t="t" r="r" b="b"/>
            <a:pathLst>
              <a:path w="16576675" h="11308715">
                <a:moveTo>
                  <a:pt x="0" y="11308556"/>
                </a:moveTo>
                <a:lnTo>
                  <a:pt x="16576427" y="11308556"/>
                </a:lnTo>
                <a:lnTo>
                  <a:pt x="16576427" y="0"/>
                </a:lnTo>
                <a:lnTo>
                  <a:pt x="0" y="0"/>
                </a:lnTo>
                <a:lnTo>
                  <a:pt x="0" y="11308556"/>
                </a:lnTo>
                <a:close/>
              </a:path>
            </a:pathLst>
          </a:custGeom>
          <a:solidFill>
            <a:srgbClr val="F4F5F5"/>
          </a:solidFill>
        </p:spPr>
        <p:txBody>
          <a:bodyPr wrap="square" lIns="0" tIns="0" rIns="0" bIns="0" rtlCol="0"/>
          <a:lstStyle/>
          <a:p>
            <a:endParaRPr dirty="0"/>
          </a:p>
        </p:txBody>
      </p:sp>
      <p:sp>
        <p:nvSpPr>
          <p:cNvPr id="3" name="object 3"/>
          <p:cNvSpPr/>
          <p:nvPr/>
        </p:nvSpPr>
        <p:spPr>
          <a:xfrm>
            <a:off x="9773920" y="635"/>
            <a:ext cx="10330180" cy="11308715"/>
          </a:xfrm>
          <a:custGeom>
            <a:avLst/>
            <a:gdLst/>
            <a:ahLst/>
            <a:cxnLst/>
            <a:rect l="l" t="t" r="r" b="b"/>
            <a:pathLst>
              <a:path w="10330180" h="11308715">
                <a:moveTo>
                  <a:pt x="10329779" y="0"/>
                </a:moveTo>
                <a:lnTo>
                  <a:pt x="6568386" y="0"/>
                </a:lnTo>
                <a:lnTo>
                  <a:pt x="0" y="11308556"/>
                </a:lnTo>
                <a:lnTo>
                  <a:pt x="10329779" y="11308556"/>
                </a:lnTo>
                <a:lnTo>
                  <a:pt x="10329779" y="0"/>
                </a:lnTo>
                <a:close/>
              </a:path>
            </a:pathLst>
          </a:custGeom>
          <a:solidFill>
            <a:srgbClr val="FFFFFF"/>
          </a:solidFill>
        </p:spPr>
        <p:txBody>
          <a:bodyPr wrap="square" lIns="0" tIns="0" rIns="0" bIns="0" rtlCol="0"/>
          <a:lstStyle/>
          <a:p>
            <a:endParaRPr dirty="0"/>
          </a:p>
        </p:txBody>
      </p:sp>
      <p:sp>
        <p:nvSpPr>
          <p:cNvPr id="4" name="object 4"/>
          <p:cNvSpPr txBox="1"/>
          <p:nvPr/>
        </p:nvSpPr>
        <p:spPr>
          <a:xfrm>
            <a:off x="13786563" y="8786759"/>
            <a:ext cx="4982210" cy="840105"/>
          </a:xfrm>
          <a:prstGeom prst="rect">
            <a:avLst/>
          </a:prstGeom>
        </p:spPr>
        <p:txBody>
          <a:bodyPr vert="horz" wrap="square" lIns="0" tIns="11430" rIns="0" bIns="0" rtlCol="0">
            <a:spAutoFit/>
          </a:bodyPr>
          <a:lstStyle/>
          <a:p>
            <a:pPr marL="12700">
              <a:lnSpc>
                <a:spcPct val="100000"/>
              </a:lnSpc>
              <a:spcBef>
                <a:spcPts val="90"/>
              </a:spcBef>
            </a:pPr>
            <a:r>
              <a:rPr sz="5350" b="0" spc="-5" dirty="0">
                <a:solidFill>
                  <a:srgbClr val="D11B54"/>
                </a:solidFill>
                <a:latin typeface="Open Sans Light"/>
                <a:cs typeface="Open Sans Light"/>
              </a:rPr>
              <a:t>SMART</a:t>
            </a:r>
            <a:r>
              <a:rPr sz="5350" b="0" spc="-95" dirty="0">
                <a:solidFill>
                  <a:srgbClr val="D11B54"/>
                </a:solidFill>
                <a:latin typeface="Open Sans Light"/>
                <a:cs typeface="Open Sans Light"/>
              </a:rPr>
              <a:t> </a:t>
            </a:r>
            <a:r>
              <a:rPr sz="5350" b="1" spc="-5" dirty="0">
                <a:solidFill>
                  <a:srgbClr val="D11B54"/>
                </a:solidFill>
                <a:latin typeface="Open Sans Semibold"/>
                <a:cs typeface="Open Sans Semibold"/>
              </a:rPr>
              <a:t>MONEY.</a:t>
            </a:r>
            <a:endParaRPr sz="5350" dirty="0">
              <a:latin typeface="Open Sans Semibold"/>
              <a:cs typeface="Open Sans Semibold"/>
            </a:endParaRPr>
          </a:p>
        </p:txBody>
      </p:sp>
      <p:sp>
        <p:nvSpPr>
          <p:cNvPr id="5" name="object 5"/>
          <p:cNvSpPr txBox="1"/>
          <p:nvPr/>
        </p:nvSpPr>
        <p:spPr>
          <a:xfrm>
            <a:off x="13786563" y="9560942"/>
            <a:ext cx="5579110" cy="840105"/>
          </a:xfrm>
          <a:prstGeom prst="rect">
            <a:avLst/>
          </a:prstGeom>
        </p:spPr>
        <p:txBody>
          <a:bodyPr vert="horz" wrap="square" lIns="0" tIns="11430" rIns="0" bIns="0" rtlCol="0">
            <a:spAutoFit/>
          </a:bodyPr>
          <a:lstStyle/>
          <a:p>
            <a:pPr marL="12700">
              <a:lnSpc>
                <a:spcPct val="100000"/>
              </a:lnSpc>
              <a:spcBef>
                <a:spcPts val="90"/>
              </a:spcBef>
            </a:pPr>
            <a:r>
              <a:rPr sz="5350" b="0" spc="-5" dirty="0">
                <a:solidFill>
                  <a:srgbClr val="D11B54"/>
                </a:solidFill>
                <a:latin typeface="Open Sans Light"/>
                <a:cs typeface="Open Sans Light"/>
              </a:rPr>
              <a:t>SMART</a:t>
            </a:r>
            <a:r>
              <a:rPr sz="5350" b="0" spc="-90" dirty="0">
                <a:solidFill>
                  <a:srgbClr val="D11B54"/>
                </a:solidFill>
                <a:latin typeface="Open Sans Light"/>
                <a:cs typeface="Open Sans Light"/>
              </a:rPr>
              <a:t> </a:t>
            </a:r>
            <a:r>
              <a:rPr sz="5350" b="1" spc="-10" dirty="0">
                <a:solidFill>
                  <a:srgbClr val="D11B54"/>
                </a:solidFill>
                <a:latin typeface="Open Sans Semibold"/>
                <a:cs typeface="Open Sans Semibold"/>
              </a:rPr>
              <a:t>INTEREST.</a:t>
            </a:r>
            <a:endParaRPr sz="5350" dirty="0">
              <a:latin typeface="Open Sans Semibold"/>
              <a:cs typeface="Open Sans Semibold"/>
            </a:endParaRPr>
          </a:p>
        </p:txBody>
      </p:sp>
      <p:sp>
        <p:nvSpPr>
          <p:cNvPr id="7" name="object 7"/>
          <p:cNvSpPr/>
          <p:nvPr/>
        </p:nvSpPr>
        <p:spPr>
          <a:xfrm>
            <a:off x="0" y="850361"/>
            <a:ext cx="6892290" cy="2137410"/>
          </a:xfrm>
          <a:custGeom>
            <a:avLst/>
            <a:gdLst/>
            <a:ahLst/>
            <a:cxnLst/>
            <a:rect l="l" t="t" r="r" b="b"/>
            <a:pathLst>
              <a:path w="6892290" h="2137410">
                <a:moveTo>
                  <a:pt x="0" y="2137055"/>
                </a:moveTo>
                <a:lnTo>
                  <a:pt x="6891905" y="2137055"/>
                </a:lnTo>
                <a:lnTo>
                  <a:pt x="6891905" y="0"/>
                </a:lnTo>
                <a:lnTo>
                  <a:pt x="0" y="0"/>
                </a:lnTo>
                <a:lnTo>
                  <a:pt x="0" y="2137055"/>
                </a:lnTo>
                <a:close/>
              </a:path>
            </a:pathLst>
          </a:custGeom>
          <a:solidFill>
            <a:srgbClr val="F4F5F5"/>
          </a:solidFill>
        </p:spPr>
        <p:txBody>
          <a:bodyPr wrap="square" lIns="0" tIns="0" rIns="0" bIns="0" rtlCol="0"/>
          <a:lstStyle/>
          <a:p>
            <a:endParaRPr dirty="0"/>
          </a:p>
        </p:txBody>
      </p:sp>
      <p:sp>
        <p:nvSpPr>
          <p:cNvPr id="8" name="object 8"/>
          <p:cNvSpPr txBox="1"/>
          <p:nvPr/>
        </p:nvSpPr>
        <p:spPr>
          <a:xfrm>
            <a:off x="1842608" y="3250811"/>
            <a:ext cx="11049873" cy="8195064"/>
          </a:xfrm>
          <a:prstGeom prst="rect">
            <a:avLst/>
          </a:prstGeom>
        </p:spPr>
        <p:txBody>
          <a:bodyPr vert="horz" wrap="square" lIns="0" tIns="12700" rIns="0" bIns="0" rtlCol="0">
            <a:spAutoFit/>
          </a:bodyPr>
          <a:lstStyle/>
          <a:p>
            <a:pPr marL="12700" marR="5080">
              <a:lnSpc>
                <a:spcPct val="157800"/>
              </a:lnSpc>
              <a:spcBef>
                <a:spcPts val="100"/>
              </a:spcBef>
            </a:pPr>
            <a:r>
              <a:rPr lang="en-GB" sz="2800" spc="-85" dirty="0">
                <a:latin typeface="Open Sans"/>
                <a:cs typeface="Open Sans"/>
              </a:rPr>
              <a:t>Makes senior secured and high yield corporate bonds* accessible to retail investors in </a:t>
            </a:r>
            <a:r>
              <a:rPr lang="en-GB" sz="2800" spc="-40" dirty="0">
                <a:latin typeface="Open Sans"/>
                <a:cs typeface="Open Sans"/>
              </a:rPr>
              <a:t>£100 ticket size, £0.01 thereafter</a:t>
            </a:r>
            <a:endParaRPr lang="en-GB" sz="2800" spc="-85" dirty="0">
              <a:latin typeface="Open Sans"/>
              <a:cs typeface="Open Sans"/>
            </a:endParaRPr>
          </a:p>
          <a:p>
            <a:pPr marL="12700" marR="5080">
              <a:lnSpc>
                <a:spcPct val="157800"/>
              </a:lnSpc>
              <a:spcBef>
                <a:spcPts val="100"/>
              </a:spcBef>
            </a:pPr>
            <a:r>
              <a:rPr lang="en-GB" sz="2800" spc="-40" dirty="0">
                <a:latin typeface="Open Sans"/>
                <a:cs typeface="Open Sans"/>
              </a:rPr>
              <a:t>&gt;100 corporate bond issues such as Vodafone, Pizza Express, RAC, Virgin, The AA and Ocado</a:t>
            </a:r>
            <a:endParaRPr lang="en-GB" sz="2800" spc="-85" dirty="0">
              <a:latin typeface="Open Sans"/>
              <a:cs typeface="Open Sans"/>
            </a:endParaRPr>
          </a:p>
          <a:p>
            <a:pPr marL="12700" marR="5080">
              <a:lnSpc>
                <a:spcPct val="157800"/>
              </a:lnSpc>
              <a:spcBef>
                <a:spcPts val="100"/>
              </a:spcBef>
            </a:pPr>
            <a:r>
              <a:rPr lang="en-GB" sz="2800" spc="-95" dirty="0">
                <a:latin typeface="Open Sans"/>
                <a:cs typeface="Open Sans"/>
              </a:rPr>
              <a:t>Floating </a:t>
            </a:r>
            <a:r>
              <a:rPr lang="en-GB" sz="2800" spc="-5" dirty="0">
                <a:latin typeface="Open Sans"/>
                <a:cs typeface="Open Sans"/>
              </a:rPr>
              <a:t>&amp; </a:t>
            </a:r>
            <a:r>
              <a:rPr lang="en-GB" sz="2800" spc="-90" dirty="0">
                <a:latin typeface="Open Sans"/>
                <a:cs typeface="Open Sans"/>
              </a:rPr>
              <a:t>Fixed</a:t>
            </a:r>
            <a:r>
              <a:rPr lang="en-GB" sz="2800" spc="-550" dirty="0">
                <a:latin typeface="Open Sans"/>
                <a:cs typeface="Open Sans"/>
              </a:rPr>
              <a:t> R </a:t>
            </a:r>
            <a:r>
              <a:rPr lang="en-GB" sz="2800" spc="-105" dirty="0">
                <a:latin typeface="Open Sans"/>
                <a:cs typeface="Open Sans"/>
              </a:rPr>
              <a:t>ate with yields between 3 -15%</a:t>
            </a:r>
          </a:p>
          <a:p>
            <a:pPr marL="12700" marR="5080">
              <a:lnSpc>
                <a:spcPct val="157800"/>
              </a:lnSpc>
              <a:spcBef>
                <a:spcPts val="100"/>
              </a:spcBef>
            </a:pPr>
            <a:r>
              <a:rPr lang="en-GB" sz="2800" spc="-85" dirty="0">
                <a:latin typeface="Open Sans"/>
                <a:cs typeface="Open Sans"/>
              </a:rPr>
              <a:t>Automated investing tool </a:t>
            </a:r>
            <a:r>
              <a:rPr lang="en-GB" sz="2800" b="1" spc="-85" dirty="0" err="1">
                <a:solidFill>
                  <a:srgbClr val="D11B54"/>
                </a:solidFill>
                <a:latin typeface="Open Sans"/>
                <a:cs typeface="Open Sans"/>
              </a:rPr>
              <a:t>Robowise</a:t>
            </a:r>
            <a:r>
              <a:rPr lang="en-GB" sz="2800" b="1" spc="-85" baseline="30000" dirty="0" err="1">
                <a:solidFill>
                  <a:srgbClr val="D11B54"/>
                </a:solidFill>
                <a:latin typeface="Open Sans"/>
                <a:cs typeface="Open Sans"/>
              </a:rPr>
              <a:t>TM</a:t>
            </a:r>
            <a:r>
              <a:rPr lang="en-GB" sz="2800" spc="-85" dirty="0">
                <a:latin typeface="Open Sans"/>
                <a:cs typeface="Open Sans"/>
              </a:rPr>
              <a:t> </a:t>
            </a:r>
          </a:p>
          <a:p>
            <a:pPr marL="12700" marR="5080">
              <a:lnSpc>
                <a:spcPct val="157800"/>
              </a:lnSpc>
              <a:spcBef>
                <a:spcPts val="100"/>
              </a:spcBef>
            </a:pPr>
            <a:r>
              <a:rPr lang="en-GB" sz="2800" spc="-85" dirty="0">
                <a:latin typeface="Open Sans"/>
                <a:cs typeface="Open Sans"/>
              </a:rPr>
              <a:t>Premium fixed income product for the mass retail market versus P2P and retail bond alternatives </a:t>
            </a:r>
          </a:p>
          <a:p>
            <a:pPr marL="12700" marR="5080">
              <a:lnSpc>
                <a:spcPct val="157800"/>
              </a:lnSpc>
              <a:spcBef>
                <a:spcPts val="100"/>
              </a:spcBef>
            </a:pPr>
            <a:r>
              <a:rPr lang="en-GB" sz="2800" spc="-85" dirty="0">
                <a:latin typeface="Open Sans"/>
                <a:cs typeface="Open Sans"/>
              </a:rPr>
              <a:t>Only regulated online UK (and in the world) marketplace for all types/sizes of investors </a:t>
            </a:r>
          </a:p>
          <a:p>
            <a:pPr marL="12700" marR="5080">
              <a:lnSpc>
                <a:spcPct val="157800"/>
              </a:lnSpc>
              <a:spcBef>
                <a:spcPts val="100"/>
              </a:spcBef>
            </a:pPr>
            <a:endParaRPr lang="en-GB" sz="2800" spc="-85" dirty="0">
              <a:latin typeface="Open Sans"/>
              <a:cs typeface="Open Sans"/>
            </a:endParaRPr>
          </a:p>
          <a:p>
            <a:pPr marL="12700" marR="5080">
              <a:lnSpc>
                <a:spcPct val="157800"/>
              </a:lnSpc>
              <a:spcBef>
                <a:spcPts val="100"/>
              </a:spcBef>
            </a:pPr>
            <a:endParaRPr lang="en-GB" sz="2800" spc="-105" dirty="0">
              <a:latin typeface="Open Sans"/>
              <a:cs typeface="Open Sans"/>
            </a:endParaRPr>
          </a:p>
        </p:txBody>
      </p:sp>
      <p:sp>
        <p:nvSpPr>
          <p:cNvPr id="9" name="object 9"/>
          <p:cNvSpPr/>
          <p:nvPr/>
        </p:nvSpPr>
        <p:spPr>
          <a:xfrm>
            <a:off x="1063597" y="3425191"/>
            <a:ext cx="549910" cy="476884"/>
          </a:xfrm>
          <a:custGeom>
            <a:avLst/>
            <a:gdLst/>
            <a:ahLst/>
            <a:cxnLst/>
            <a:rect l="l" t="t" r="r" b="b"/>
            <a:pathLst>
              <a:path w="549910" h="476885">
                <a:moveTo>
                  <a:pt x="0" y="0"/>
                </a:moveTo>
                <a:lnTo>
                  <a:pt x="193334" y="238432"/>
                </a:lnTo>
                <a:lnTo>
                  <a:pt x="0" y="476844"/>
                </a:lnTo>
                <a:lnTo>
                  <a:pt x="549438" y="238432"/>
                </a:lnTo>
                <a:lnTo>
                  <a:pt x="0" y="0"/>
                </a:lnTo>
                <a:close/>
              </a:path>
            </a:pathLst>
          </a:custGeom>
          <a:solidFill>
            <a:srgbClr val="D11B54"/>
          </a:solidFill>
        </p:spPr>
        <p:txBody>
          <a:bodyPr wrap="square" lIns="0" tIns="0" rIns="0" bIns="0" rtlCol="0"/>
          <a:lstStyle/>
          <a:p>
            <a:endParaRPr dirty="0"/>
          </a:p>
        </p:txBody>
      </p:sp>
      <p:sp>
        <p:nvSpPr>
          <p:cNvPr id="13" name="object 13"/>
          <p:cNvSpPr/>
          <p:nvPr/>
        </p:nvSpPr>
        <p:spPr>
          <a:xfrm>
            <a:off x="1063597" y="6111875"/>
            <a:ext cx="549910" cy="476884"/>
          </a:xfrm>
          <a:custGeom>
            <a:avLst/>
            <a:gdLst/>
            <a:ahLst/>
            <a:cxnLst/>
            <a:rect l="l" t="t" r="r" b="b"/>
            <a:pathLst>
              <a:path w="549910" h="476884">
                <a:moveTo>
                  <a:pt x="0" y="0"/>
                </a:moveTo>
                <a:lnTo>
                  <a:pt x="193334" y="238432"/>
                </a:lnTo>
                <a:lnTo>
                  <a:pt x="0" y="476844"/>
                </a:lnTo>
                <a:lnTo>
                  <a:pt x="549438" y="238432"/>
                </a:lnTo>
                <a:lnTo>
                  <a:pt x="0" y="0"/>
                </a:lnTo>
                <a:close/>
              </a:path>
            </a:pathLst>
          </a:custGeom>
          <a:solidFill>
            <a:srgbClr val="D11B54"/>
          </a:solidFill>
        </p:spPr>
        <p:txBody>
          <a:bodyPr wrap="square" lIns="0" tIns="0" rIns="0" bIns="0" rtlCol="0"/>
          <a:lstStyle/>
          <a:p>
            <a:endParaRPr dirty="0"/>
          </a:p>
        </p:txBody>
      </p:sp>
      <p:sp>
        <p:nvSpPr>
          <p:cNvPr id="14" name="object 14"/>
          <p:cNvSpPr txBox="1">
            <a:spLocks noGrp="1"/>
          </p:cNvSpPr>
          <p:nvPr>
            <p:ph type="title"/>
          </p:nvPr>
        </p:nvSpPr>
        <p:spPr>
          <a:xfrm>
            <a:off x="961092" y="982417"/>
            <a:ext cx="11947525" cy="1731884"/>
          </a:xfrm>
          <a:prstGeom prst="rect">
            <a:avLst/>
          </a:prstGeom>
        </p:spPr>
        <p:txBody>
          <a:bodyPr vert="horz" wrap="square" lIns="0" tIns="13335" rIns="0" bIns="0" rtlCol="0">
            <a:spAutoFit/>
          </a:bodyPr>
          <a:lstStyle/>
          <a:p>
            <a:pPr marL="12700">
              <a:lnSpc>
                <a:spcPts val="8170"/>
              </a:lnSpc>
              <a:spcBef>
                <a:spcPts val="105"/>
              </a:spcBef>
            </a:pPr>
            <a:r>
              <a:rPr lang="en-GB" spc="0" dirty="0">
                <a:solidFill>
                  <a:srgbClr val="D11B54"/>
                </a:solidFill>
              </a:rPr>
              <a:t>WHAT IS WISEALPHA?</a:t>
            </a:r>
            <a:endParaRPr dirty="0">
              <a:solidFill>
                <a:srgbClr val="D11B54"/>
              </a:solidFill>
            </a:endParaRPr>
          </a:p>
          <a:p>
            <a:pPr marL="12700">
              <a:lnSpc>
                <a:spcPts val="5170"/>
              </a:lnSpc>
            </a:pPr>
            <a:r>
              <a:rPr lang="en-GB" sz="4500" spc="15" dirty="0">
                <a:solidFill>
                  <a:srgbClr val="000000"/>
                </a:solidFill>
              </a:rPr>
              <a:t>AUTOMATED DIGITAL BOND MARKET</a:t>
            </a:r>
            <a:endParaRPr sz="4500" dirty="0"/>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30909" y="531471"/>
            <a:ext cx="5827790" cy="8243454"/>
          </a:xfrm>
          <a:prstGeom prst="rect">
            <a:avLst/>
          </a:prstGeom>
        </p:spPr>
      </p:pic>
      <p:sp>
        <p:nvSpPr>
          <p:cNvPr id="16" name="object 9"/>
          <p:cNvSpPr/>
          <p:nvPr/>
        </p:nvSpPr>
        <p:spPr>
          <a:xfrm>
            <a:off x="1076960" y="4747321"/>
            <a:ext cx="549910" cy="476884"/>
          </a:xfrm>
          <a:custGeom>
            <a:avLst/>
            <a:gdLst/>
            <a:ahLst/>
            <a:cxnLst/>
            <a:rect l="l" t="t" r="r" b="b"/>
            <a:pathLst>
              <a:path w="549910" h="476885">
                <a:moveTo>
                  <a:pt x="0" y="0"/>
                </a:moveTo>
                <a:lnTo>
                  <a:pt x="193334" y="238432"/>
                </a:lnTo>
                <a:lnTo>
                  <a:pt x="0" y="476844"/>
                </a:lnTo>
                <a:lnTo>
                  <a:pt x="549438" y="238432"/>
                </a:lnTo>
                <a:lnTo>
                  <a:pt x="0" y="0"/>
                </a:lnTo>
                <a:close/>
              </a:path>
            </a:pathLst>
          </a:custGeom>
          <a:solidFill>
            <a:srgbClr val="D11B54"/>
          </a:solidFill>
        </p:spPr>
        <p:txBody>
          <a:bodyPr wrap="square" lIns="0" tIns="0" rIns="0" bIns="0" rtlCol="0"/>
          <a:lstStyle/>
          <a:p>
            <a:endParaRPr dirty="0"/>
          </a:p>
        </p:txBody>
      </p:sp>
      <p:sp>
        <p:nvSpPr>
          <p:cNvPr id="17" name="object 13">
            <a:extLst>
              <a:ext uri="{FF2B5EF4-FFF2-40B4-BE49-F238E27FC236}">
                <a16:creationId xmlns:a16="http://schemas.microsoft.com/office/drawing/2014/main" id="{30BA5EBC-DDEA-4067-A77C-6FC460E76CBD}"/>
              </a:ext>
            </a:extLst>
          </p:cNvPr>
          <p:cNvSpPr/>
          <p:nvPr/>
        </p:nvSpPr>
        <p:spPr>
          <a:xfrm>
            <a:off x="1060450" y="6797675"/>
            <a:ext cx="549910" cy="476884"/>
          </a:xfrm>
          <a:custGeom>
            <a:avLst/>
            <a:gdLst/>
            <a:ahLst/>
            <a:cxnLst/>
            <a:rect l="l" t="t" r="r" b="b"/>
            <a:pathLst>
              <a:path w="549910" h="476884">
                <a:moveTo>
                  <a:pt x="0" y="0"/>
                </a:moveTo>
                <a:lnTo>
                  <a:pt x="193334" y="238432"/>
                </a:lnTo>
                <a:lnTo>
                  <a:pt x="0" y="476844"/>
                </a:lnTo>
                <a:lnTo>
                  <a:pt x="549438" y="238432"/>
                </a:lnTo>
                <a:lnTo>
                  <a:pt x="0" y="0"/>
                </a:lnTo>
                <a:close/>
              </a:path>
            </a:pathLst>
          </a:custGeom>
          <a:solidFill>
            <a:srgbClr val="D11B54"/>
          </a:solidFill>
        </p:spPr>
        <p:txBody>
          <a:bodyPr wrap="square" lIns="0" tIns="0" rIns="0" bIns="0" rtlCol="0"/>
          <a:lstStyle/>
          <a:p>
            <a:endParaRPr dirty="0"/>
          </a:p>
        </p:txBody>
      </p:sp>
      <p:sp>
        <p:nvSpPr>
          <p:cNvPr id="6" name="Rectangle 5">
            <a:extLst>
              <a:ext uri="{FF2B5EF4-FFF2-40B4-BE49-F238E27FC236}">
                <a16:creationId xmlns:a16="http://schemas.microsoft.com/office/drawing/2014/main" id="{6BE823FE-DD52-4162-9880-5FB9869284BA}"/>
              </a:ext>
            </a:extLst>
          </p:cNvPr>
          <p:cNvSpPr/>
          <p:nvPr/>
        </p:nvSpPr>
        <p:spPr>
          <a:xfrm>
            <a:off x="1089269" y="10575313"/>
            <a:ext cx="12890067" cy="400110"/>
          </a:xfrm>
          <a:prstGeom prst="rect">
            <a:avLst/>
          </a:prstGeom>
        </p:spPr>
        <p:txBody>
          <a:bodyPr wrap="none">
            <a:spAutoFit/>
          </a:bodyPr>
          <a:lstStyle/>
          <a:p>
            <a:r>
              <a:rPr lang="en-GB" sz="2000" dirty="0">
                <a:latin typeface="Open Sans" panose="020B0604020202020204" charset="0"/>
                <a:ea typeface="Open Sans" panose="020B0604020202020204" charset="0"/>
                <a:cs typeface="Open Sans" panose="020B0604020202020204" charset="0"/>
              </a:rPr>
              <a:t>*References to bonds are WiseAlpha Notes which correspond to digitised fractions of each corporate bond</a:t>
            </a:r>
          </a:p>
        </p:txBody>
      </p:sp>
      <p:sp>
        <p:nvSpPr>
          <p:cNvPr id="19" name="object 13">
            <a:extLst>
              <a:ext uri="{FF2B5EF4-FFF2-40B4-BE49-F238E27FC236}">
                <a16:creationId xmlns:a16="http://schemas.microsoft.com/office/drawing/2014/main" id="{D4DC1370-EE8D-6443-9191-0C1E8B6D053C}"/>
              </a:ext>
            </a:extLst>
          </p:cNvPr>
          <p:cNvSpPr/>
          <p:nvPr/>
        </p:nvSpPr>
        <p:spPr>
          <a:xfrm>
            <a:off x="1105779" y="7483475"/>
            <a:ext cx="549910" cy="476884"/>
          </a:xfrm>
          <a:custGeom>
            <a:avLst/>
            <a:gdLst/>
            <a:ahLst/>
            <a:cxnLst/>
            <a:rect l="l" t="t" r="r" b="b"/>
            <a:pathLst>
              <a:path w="549910" h="476884">
                <a:moveTo>
                  <a:pt x="0" y="0"/>
                </a:moveTo>
                <a:lnTo>
                  <a:pt x="193334" y="238432"/>
                </a:lnTo>
                <a:lnTo>
                  <a:pt x="0" y="476844"/>
                </a:lnTo>
                <a:lnTo>
                  <a:pt x="549438" y="238432"/>
                </a:lnTo>
                <a:lnTo>
                  <a:pt x="0" y="0"/>
                </a:lnTo>
                <a:close/>
              </a:path>
            </a:pathLst>
          </a:custGeom>
          <a:solidFill>
            <a:srgbClr val="D11B54"/>
          </a:solidFill>
        </p:spPr>
        <p:txBody>
          <a:bodyPr wrap="square" lIns="0" tIns="0" rIns="0" bIns="0" rtlCol="0"/>
          <a:lstStyle/>
          <a:p>
            <a:endParaRPr dirty="0"/>
          </a:p>
        </p:txBody>
      </p:sp>
      <p:sp>
        <p:nvSpPr>
          <p:cNvPr id="10" name="Slide Number Placeholder 9">
            <a:extLst>
              <a:ext uri="{FF2B5EF4-FFF2-40B4-BE49-F238E27FC236}">
                <a16:creationId xmlns:a16="http://schemas.microsoft.com/office/drawing/2014/main" id="{7F113445-7F5B-4DA9-AE70-B58BA1B2402D}"/>
              </a:ext>
            </a:extLst>
          </p:cNvPr>
          <p:cNvSpPr>
            <a:spLocks noGrp="1"/>
          </p:cNvSpPr>
          <p:nvPr>
            <p:ph type="sldNum" sz="quarter" idx="7"/>
          </p:nvPr>
        </p:nvSpPr>
        <p:spPr/>
        <p:txBody>
          <a:bodyPr/>
          <a:lstStyle/>
          <a:p>
            <a:fld id="{B6F15528-21DE-4FAA-801E-634DDDAF4B2B}" type="slidenum">
              <a:rPr lang="en-GB" smtClean="0"/>
              <a:t>3</a:t>
            </a:fld>
            <a:endParaRPr lang="en-GB" dirty="0"/>
          </a:p>
        </p:txBody>
      </p:sp>
      <p:sp>
        <p:nvSpPr>
          <p:cNvPr id="18" name="object 13">
            <a:extLst>
              <a:ext uri="{FF2B5EF4-FFF2-40B4-BE49-F238E27FC236}">
                <a16:creationId xmlns:a16="http://schemas.microsoft.com/office/drawing/2014/main" id="{B7345F17-60A0-42B5-9277-28793D93B541}"/>
              </a:ext>
            </a:extLst>
          </p:cNvPr>
          <p:cNvSpPr/>
          <p:nvPr/>
        </p:nvSpPr>
        <p:spPr>
          <a:xfrm>
            <a:off x="1153160" y="8911591"/>
            <a:ext cx="549910" cy="476884"/>
          </a:xfrm>
          <a:custGeom>
            <a:avLst/>
            <a:gdLst/>
            <a:ahLst/>
            <a:cxnLst/>
            <a:rect l="l" t="t" r="r" b="b"/>
            <a:pathLst>
              <a:path w="549910" h="476884">
                <a:moveTo>
                  <a:pt x="0" y="0"/>
                </a:moveTo>
                <a:lnTo>
                  <a:pt x="193334" y="238432"/>
                </a:lnTo>
                <a:lnTo>
                  <a:pt x="0" y="476844"/>
                </a:lnTo>
                <a:lnTo>
                  <a:pt x="549438" y="238432"/>
                </a:lnTo>
                <a:lnTo>
                  <a:pt x="0" y="0"/>
                </a:lnTo>
                <a:close/>
              </a:path>
            </a:pathLst>
          </a:custGeom>
          <a:solidFill>
            <a:srgbClr val="D11B54"/>
          </a:solidFill>
        </p:spPr>
        <p:txBody>
          <a:bodyPr wrap="square" lIns="0" tIns="0" rIns="0" bIns="0" rtlCol="0"/>
          <a:lstStyle/>
          <a:p>
            <a:endParaRPr dirty="0"/>
          </a:p>
        </p:txBody>
      </p:sp>
    </p:spTree>
    <p:extLst>
      <p:ext uri="{BB962C8B-B14F-4D97-AF65-F5344CB8AC3E}">
        <p14:creationId xmlns:p14="http://schemas.microsoft.com/office/powerpoint/2010/main" val="2175729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26142" y="841701"/>
            <a:ext cx="18017508" cy="963084"/>
          </a:xfrm>
          <a:prstGeom prst="rect">
            <a:avLst/>
          </a:prstGeom>
        </p:spPr>
        <p:txBody>
          <a:bodyPr vert="horz" wrap="square" lIns="0" tIns="16510" rIns="0" bIns="0" rtlCol="0">
            <a:spAutoFit/>
          </a:bodyPr>
          <a:lstStyle/>
          <a:p>
            <a:pPr marL="12700">
              <a:lnSpc>
                <a:spcPct val="100000"/>
              </a:lnSpc>
              <a:spcBef>
                <a:spcPts val="130"/>
              </a:spcBef>
            </a:pPr>
            <a:r>
              <a:rPr lang="en-GB" sz="6150" spc="-105" dirty="0">
                <a:solidFill>
                  <a:srgbClr val="D11B54"/>
                </a:solidFill>
              </a:rPr>
              <a:t>Corporate bonds have outperformed equities</a:t>
            </a:r>
            <a:endParaRPr sz="6150" dirty="0"/>
          </a:p>
        </p:txBody>
      </p:sp>
      <p:pic>
        <p:nvPicPr>
          <p:cNvPr id="1026" name="Picture 2" descr="https://cdn-images-1.medium.com/max/1000/1*rlxNOJ-HZDH0lCEKE7E8Wg.jpeg">
            <a:extLst>
              <a:ext uri="{FF2B5EF4-FFF2-40B4-BE49-F238E27FC236}">
                <a16:creationId xmlns:a16="http://schemas.microsoft.com/office/drawing/2014/main" id="{A8857287-E91A-4798-9DF4-46DABE45F5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450" y="2599307"/>
            <a:ext cx="11658600" cy="83009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93EB5F3-EC02-4930-BABE-1879C2F50CED}"/>
              </a:ext>
            </a:extLst>
          </p:cNvPr>
          <p:cNvSpPr>
            <a:spLocks noChangeArrowheads="1"/>
          </p:cNvSpPr>
          <p:nvPr/>
        </p:nvSpPr>
        <p:spPr bwMode="auto">
          <a:xfrm>
            <a:off x="13633450" y="2119111"/>
            <a:ext cx="6096000" cy="8348538"/>
          </a:xfrm>
          <a:prstGeom prst="rect">
            <a:avLst/>
          </a:prstGeom>
          <a:solidFill>
            <a:srgbClr val="FFFFFF"/>
          </a:solidFill>
          <a:ln w="9525">
            <a:noFill/>
            <a:miter lim="800000"/>
            <a:headEnd/>
            <a:tailEnd/>
          </a:ln>
          <a:effectLst>
            <a:outerShdw blurRad="63500" dist="50800" dir="2700000" algn="tl" rotWithShape="0">
              <a:srgbClr val="000000">
                <a:alpha val="34999"/>
              </a:srgbClr>
            </a:outerShdw>
          </a:effectLst>
        </p:spPr>
        <p:txBody>
          <a:bodyPr wrap="none" lIns="0" tIns="0" rIns="0" bIns="0" anchor="ctr"/>
          <a:lstStyle/>
          <a:p>
            <a:pPr>
              <a:lnSpc>
                <a:spcPct val="95000"/>
              </a:lnSpc>
              <a:defRPr/>
            </a:pPr>
            <a:endParaRPr lang="en-GB" sz="2309" dirty="0"/>
          </a:p>
        </p:txBody>
      </p:sp>
      <p:sp>
        <p:nvSpPr>
          <p:cNvPr id="7" name="Rectangle 19">
            <a:extLst>
              <a:ext uri="{FF2B5EF4-FFF2-40B4-BE49-F238E27FC236}">
                <a16:creationId xmlns:a16="http://schemas.microsoft.com/office/drawing/2014/main" id="{EE99B9EE-3D8D-4D8F-B173-8B4DD0B442BC}"/>
              </a:ext>
            </a:extLst>
          </p:cNvPr>
          <p:cNvSpPr txBox="1">
            <a:spLocks noChangeArrowheads="1"/>
          </p:cNvSpPr>
          <p:nvPr/>
        </p:nvSpPr>
        <p:spPr bwMode="auto">
          <a:xfrm>
            <a:off x="14078371" y="2509687"/>
            <a:ext cx="5617412" cy="8300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defTabSz="912813" eaLnBrk="0" hangingPunct="0">
              <a:defRPr sz="1600">
                <a:solidFill>
                  <a:schemeClr val="tx1"/>
                </a:solidFill>
                <a:latin typeface="Arial" charset="0"/>
                <a:ea typeface="ＭＳ Ｐゴシック" pitchFamily="34" charset="-128"/>
              </a:defRPr>
            </a:lvl1pPr>
            <a:lvl2pPr marL="147638" indent="-146050" defTabSz="912813" eaLnBrk="0" hangingPunct="0">
              <a:defRPr sz="1600">
                <a:solidFill>
                  <a:schemeClr val="tx1"/>
                </a:solidFill>
                <a:latin typeface="Arial" charset="0"/>
                <a:ea typeface="ＭＳ Ｐゴシック" pitchFamily="34" charset="-128"/>
              </a:defRPr>
            </a:lvl2pPr>
            <a:lvl3pPr marL="447675" indent="-223838" defTabSz="912813" eaLnBrk="0" hangingPunct="0">
              <a:defRPr sz="1600">
                <a:solidFill>
                  <a:schemeClr val="tx1"/>
                </a:solidFill>
                <a:latin typeface="Arial" charset="0"/>
                <a:ea typeface="ＭＳ Ｐゴシック" pitchFamily="34" charset="-128"/>
              </a:defRPr>
            </a:lvl3pPr>
            <a:lvl4pPr marL="1600200" indent="-228600" defTabSz="912813" eaLnBrk="0" hangingPunct="0">
              <a:defRPr sz="1600">
                <a:solidFill>
                  <a:schemeClr val="tx1"/>
                </a:solidFill>
                <a:latin typeface="Arial" charset="0"/>
                <a:ea typeface="ＭＳ Ｐゴシック" pitchFamily="34" charset="-128"/>
              </a:defRPr>
            </a:lvl4pPr>
            <a:lvl5pPr marL="2057400" indent="-228600" defTabSz="912813" eaLnBrk="0" hangingPunct="0">
              <a:defRPr sz="1600">
                <a:solidFill>
                  <a:schemeClr val="tx1"/>
                </a:solidFill>
                <a:latin typeface="Arial" charset="0"/>
                <a:ea typeface="ＭＳ Ｐゴシック" pitchFamily="34" charset="-128"/>
              </a:defRPr>
            </a:lvl5pPr>
            <a:lvl6pPr marL="2514600" indent="-228600" defTabSz="912813" eaLnBrk="0" fontAlgn="base" hangingPunct="0">
              <a:spcBef>
                <a:spcPct val="0"/>
              </a:spcBef>
              <a:spcAft>
                <a:spcPct val="0"/>
              </a:spcAft>
              <a:defRPr sz="1600">
                <a:solidFill>
                  <a:schemeClr val="tx1"/>
                </a:solidFill>
                <a:latin typeface="Arial" charset="0"/>
                <a:ea typeface="ＭＳ Ｐゴシック" pitchFamily="34" charset="-128"/>
              </a:defRPr>
            </a:lvl6pPr>
            <a:lvl7pPr marL="2971800" indent="-228600" defTabSz="912813" eaLnBrk="0" fontAlgn="base" hangingPunct="0">
              <a:spcBef>
                <a:spcPct val="0"/>
              </a:spcBef>
              <a:spcAft>
                <a:spcPct val="0"/>
              </a:spcAft>
              <a:defRPr sz="1600">
                <a:solidFill>
                  <a:schemeClr val="tx1"/>
                </a:solidFill>
                <a:latin typeface="Arial" charset="0"/>
                <a:ea typeface="ＭＳ Ｐゴシック" pitchFamily="34" charset="-128"/>
              </a:defRPr>
            </a:lvl7pPr>
            <a:lvl8pPr marL="3429000" indent="-228600" defTabSz="912813" eaLnBrk="0" fontAlgn="base" hangingPunct="0">
              <a:spcBef>
                <a:spcPct val="0"/>
              </a:spcBef>
              <a:spcAft>
                <a:spcPct val="0"/>
              </a:spcAft>
              <a:defRPr sz="1600">
                <a:solidFill>
                  <a:schemeClr val="tx1"/>
                </a:solidFill>
                <a:latin typeface="Arial" charset="0"/>
                <a:ea typeface="ＭＳ Ｐゴシック" pitchFamily="34" charset="-128"/>
              </a:defRPr>
            </a:lvl8pPr>
            <a:lvl9pPr marL="3886200" indent="-228600" defTabSz="912813" eaLnBrk="0" fontAlgn="base" hangingPunct="0">
              <a:spcBef>
                <a:spcPct val="0"/>
              </a:spcBef>
              <a:spcAft>
                <a:spcPct val="0"/>
              </a:spcAft>
              <a:defRPr sz="1600">
                <a:solidFill>
                  <a:schemeClr val="tx1"/>
                </a:solidFill>
                <a:latin typeface="Arial" charset="0"/>
                <a:ea typeface="ＭＳ Ｐゴシック" pitchFamily="34" charset="-128"/>
              </a:defRPr>
            </a:lvl9pPr>
          </a:lstStyle>
          <a:p>
            <a:pPr lvl="1" eaLnBrk="1" hangingPunct="1">
              <a:buSzPct val="110000"/>
              <a:buFontTx/>
              <a:buChar char="•"/>
            </a:pPr>
            <a:r>
              <a:rPr lang="en-GB" altLang="en-US" sz="2800" dirty="0">
                <a:latin typeface="Calibri" pitchFamily="34" charset="0"/>
              </a:rPr>
              <a:t>  Astonishingly, both investment grade and high yield bonds have outperformed UK equities over the last 20 years both in terms of returns and price volatility</a:t>
            </a:r>
          </a:p>
          <a:p>
            <a:pPr lvl="1" eaLnBrk="1" hangingPunct="1">
              <a:buSzPct val="110000"/>
              <a:buFontTx/>
              <a:buChar char="•"/>
            </a:pPr>
            <a:r>
              <a:rPr lang="en-GB" sz="2800" dirty="0">
                <a:latin typeface="Calibri" pitchFamily="34" charset="0"/>
              </a:rPr>
              <a:t> The BofAML Sterling High Yield Bond Index has returned 8.9% per annum while the FTSE 100 Total return index returned only 3.6% per annum at the end of 2018</a:t>
            </a:r>
          </a:p>
          <a:p>
            <a:pPr lvl="1" eaLnBrk="1" hangingPunct="1">
              <a:buSzPct val="110000"/>
              <a:buFontTx/>
              <a:buChar char="•"/>
            </a:pPr>
            <a:r>
              <a:rPr lang="en-GB" altLang="en-US" sz="2800" dirty="0">
                <a:latin typeface="Calibri" pitchFamily="34" charset="0"/>
              </a:rPr>
              <a:t>WiseAlpha views corporate bonds superior as an asset class than equities, and with Brexit vote uncertainty leading to a drop off in bond prices, there is an opportunity for earning high single digit and even double digit returns on bonds over the medium term</a:t>
            </a:r>
            <a:endParaRPr lang="en-GB" altLang="en-US" sz="2144" dirty="0">
              <a:latin typeface="Calibri" pitchFamily="34" charset="0"/>
            </a:endParaRPr>
          </a:p>
          <a:p>
            <a:pPr lvl="2" eaLnBrk="1" hangingPunct="1">
              <a:buSzPct val="110000"/>
              <a:buFontTx/>
              <a:buChar char="•"/>
            </a:pPr>
            <a:endParaRPr lang="en-GB" altLang="en-US" sz="2309" dirty="0">
              <a:latin typeface="Calibri" pitchFamily="34" charset="0"/>
            </a:endParaRPr>
          </a:p>
        </p:txBody>
      </p:sp>
      <p:sp>
        <p:nvSpPr>
          <p:cNvPr id="8" name="Rectangle 23">
            <a:extLst>
              <a:ext uri="{FF2B5EF4-FFF2-40B4-BE49-F238E27FC236}">
                <a16:creationId xmlns:a16="http://schemas.microsoft.com/office/drawing/2014/main" id="{85406AD9-4C04-4D70-8FDF-C8D827B67B40}"/>
              </a:ext>
            </a:extLst>
          </p:cNvPr>
          <p:cNvSpPr txBox="1">
            <a:spLocks noChangeArrowheads="1"/>
          </p:cNvSpPr>
          <p:nvPr/>
        </p:nvSpPr>
        <p:spPr bwMode="auto">
          <a:xfrm>
            <a:off x="14186516" y="1950884"/>
            <a:ext cx="4376559" cy="337593"/>
          </a:xfrm>
          <a:prstGeom prst="rect">
            <a:avLst/>
          </a:prstGeom>
          <a:noFill/>
          <a:ln w="9525">
            <a:noFill/>
            <a:miter lim="800000"/>
            <a:headEnd/>
            <a:tailEnd/>
          </a:ln>
          <a:effectLst/>
        </p:spPr>
        <p:txBody>
          <a:bodyPr wrap="square" lIns="0" tIns="0" rIns="0" bIns="0" anchor="ctr">
            <a:spAutoFit/>
          </a:bodyPr>
          <a:lstStyle/>
          <a:p>
            <a:pPr algn="ctr" defTabSz="1505184">
              <a:lnSpc>
                <a:spcPct val="95000"/>
              </a:lnSpc>
              <a:buSzPct val="120000"/>
              <a:defRPr/>
            </a:pPr>
            <a:r>
              <a:rPr lang="en-US" sz="2309" b="1" dirty="0">
                <a:solidFill>
                  <a:schemeClr val="bg1"/>
                </a:solidFill>
                <a:latin typeface="Calibri"/>
              </a:rPr>
              <a:t>Structure Points</a:t>
            </a:r>
          </a:p>
        </p:txBody>
      </p:sp>
    </p:spTree>
    <p:extLst>
      <p:ext uri="{BB962C8B-B14F-4D97-AF65-F5344CB8AC3E}">
        <p14:creationId xmlns:p14="http://schemas.microsoft.com/office/powerpoint/2010/main" val="666406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26142" y="841701"/>
            <a:ext cx="18017508" cy="963084"/>
          </a:xfrm>
          <a:prstGeom prst="rect">
            <a:avLst/>
          </a:prstGeom>
        </p:spPr>
        <p:txBody>
          <a:bodyPr vert="horz" wrap="square" lIns="0" tIns="16510" rIns="0" bIns="0" rtlCol="0">
            <a:spAutoFit/>
          </a:bodyPr>
          <a:lstStyle/>
          <a:p>
            <a:pPr marL="12700">
              <a:lnSpc>
                <a:spcPct val="100000"/>
              </a:lnSpc>
              <a:spcBef>
                <a:spcPts val="130"/>
              </a:spcBef>
            </a:pPr>
            <a:r>
              <a:rPr lang="en-GB" sz="6150" spc="-105" dirty="0">
                <a:solidFill>
                  <a:srgbClr val="D11B54"/>
                </a:solidFill>
              </a:rPr>
              <a:t>Basics of a bond</a:t>
            </a:r>
            <a:endParaRPr sz="6150" dirty="0"/>
          </a:p>
        </p:txBody>
      </p:sp>
      <p:sp>
        <p:nvSpPr>
          <p:cNvPr id="8" name="Rectangle 23">
            <a:extLst>
              <a:ext uri="{FF2B5EF4-FFF2-40B4-BE49-F238E27FC236}">
                <a16:creationId xmlns:a16="http://schemas.microsoft.com/office/drawing/2014/main" id="{85406AD9-4C04-4D70-8FDF-C8D827B67B40}"/>
              </a:ext>
            </a:extLst>
          </p:cNvPr>
          <p:cNvSpPr txBox="1">
            <a:spLocks noChangeArrowheads="1"/>
          </p:cNvSpPr>
          <p:nvPr/>
        </p:nvSpPr>
        <p:spPr bwMode="auto">
          <a:xfrm>
            <a:off x="14186516" y="1950884"/>
            <a:ext cx="4376559" cy="337593"/>
          </a:xfrm>
          <a:prstGeom prst="rect">
            <a:avLst/>
          </a:prstGeom>
          <a:noFill/>
          <a:ln w="9525">
            <a:noFill/>
            <a:miter lim="800000"/>
            <a:headEnd/>
            <a:tailEnd/>
          </a:ln>
          <a:effectLst/>
        </p:spPr>
        <p:txBody>
          <a:bodyPr wrap="square" lIns="0" tIns="0" rIns="0" bIns="0" anchor="ctr">
            <a:spAutoFit/>
          </a:bodyPr>
          <a:lstStyle/>
          <a:p>
            <a:pPr algn="ctr" defTabSz="1505184">
              <a:lnSpc>
                <a:spcPct val="95000"/>
              </a:lnSpc>
              <a:buSzPct val="120000"/>
              <a:defRPr/>
            </a:pPr>
            <a:r>
              <a:rPr lang="en-US" sz="2309" b="1" dirty="0">
                <a:solidFill>
                  <a:schemeClr val="bg1"/>
                </a:solidFill>
                <a:latin typeface="Calibri"/>
              </a:rPr>
              <a:t>Structure Points</a:t>
            </a:r>
          </a:p>
        </p:txBody>
      </p:sp>
      <p:pic>
        <p:nvPicPr>
          <p:cNvPr id="4" name="Picture 3">
            <a:extLst>
              <a:ext uri="{FF2B5EF4-FFF2-40B4-BE49-F238E27FC236}">
                <a16:creationId xmlns:a16="http://schemas.microsoft.com/office/drawing/2014/main" id="{88655FDB-BFD4-401E-8057-8EFCFFC02B52}"/>
              </a:ext>
            </a:extLst>
          </p:cNvPr>
          <p:cNvPicPr>
            <a:picLocks noChangeAspect="1"/>
          </p:cNvPicPr>
          <p:nvPr/>
        </p:nvPicPr>
        <p:blipFill>
          <a:blip r:embed="rId2"/>
          <a:stretch>
            <a:fillRect/>
          </a:stretch>
        </p:blipFill>
        <p:spPr>
          <a:xfrm>
            <a:off x="2127250" y="2530475"/>
            <a:ext cx="14280553" cy="7715250"/>
          </a:xfrm>
          <a:prstGeom prst="rect">
            <a:avLst/>
          </a:prstGeom>
        </p:spPr>
      </p:pic>
    </p:spTree>
    <p:extLst>
      <p:ext uri="{BB962C8B-B14F-4D97-AF65-F5344CB8AC3E}">
        <p14:creationId xmlns:p14="http://schemas.microsoft.com/office/powerpoint/2010/main" val="2580667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26142" y="841701"/>
            <a:ext cx="18017508" cy="963084"/>
          </a:xfrm>
          <a:prstGeom prst="rect">
            <a:avLst/>
          </a:prstGeom>
        </p:spPr>
        <p:txBody>
          <a:bodyPr vert="horz" wrap="square" lIns="0" tIns="16510" rIns="0" bIns="0" rtlCol="0">
            <a:spAutoFit/>
          </a:bodyPr>
          <a:lstStyle/>
          <a:p>
            <a:pPr marL="12700">
              <a:lnSpc>
                <a:spcPct val="100000"/>
              </a:lnSpc>
              <a:spcBef>
                <a:spcPts val="130"/>
              </a:spcBef>
            </a:pPr>
            <a:r>
              <a:rPr lang="en-GB" sz="6150" spc="-105" dirty="0">
                <a:solidFill>
                  <a:srgbClr val="D11B54"/>
                </a:solidFill>
              </a:rPr>
              <a:t>Comparison versus equity</a:t>
            </a:r>
            <a:endParaRPr sz="6150" dirty="0"/>
          </a:p>
        </p:txBody>
      </p:sp>
      <p:sp>
        <p:nvSpPr>
          <p:cNvPr id="8" name="Rectangle 23">
            <a:extLst>
              <a:ext uri="{FF2B5EF4-FFF2-40B4-BE49-F238E27FC236}">
                <a16:creationId xmlns:a16="http://schemas.microsoft.com/office/drawing/2014/main" id="{85406AD9-4C04-4D70-8FDF-C8D827B67B40}"/>
              </a:ext>
            </a:extLst>
          </p:cNvPr>
          <p:cNvSpPr txBox="1">
            <a:spLocks noChangeArrowheads="1"/>
          </p:cNvSpPr>
          <p:nvPr/>
        </p:nvSpPr>
        <p:spPr bwMode="auto">
          <a:xfrm>
            <a:off x="14186516" y="1950884"/>
            <a:ext cx="4376559" cy="337593"/>
          </a:xfrm>
          <a:prstGeom prst="rect">
            <a:avLst/>
          </a:prstGeom>
          <a:noFill/>
          <a:ln w="9525">
            <a:noFill/>
            <a:miter lim="800000"/>
            <a:headEnd/>
            <a:tailEnd/>
          </a:ln>
          <a:effectLst/>
        </p:spPr>
        <p:txBody>
          <a:bodyPr wrap="square" lIns="0" tIns="0" rIns="0" bIns="0" anchor="ctr">
            <a:spAutoFit/>
          </a:bodyPr>
          <a:lstStyle/>
          <a:p>
            <a:pPr algn="ctr" defTabSz="1505184">
              <a:lnSpc>
                <a:spcPct val="95000"/>
              </a:lnSpc>
              <a:buSzPct val="120000"/>
              <a:defRPr/>
            </a:pPr>
            <a:r>
              <a:rPr lang="en-US" sz="2309" b="1" dirty="0">
                <a:solidFill>
                  <a:schemeClr val="bg1"/>
                </a:solidFill>
                <a:latin typeface="Calibri"/>
              </a:rPr>
              <a:t>Structure Points</a:t>
            </a:r>
          </a:p>
        </p:txBody>
      </p:sp>
      <p:pic>
        <p:nvPicPr>
          <p:cNvPr id="3" name="Picture 2">
            <a:extLst>
              <a:ext uri="{FF2B5EF4-FFF2-40B4-BE49-F238E27FC236}">
                <a16:creationId xmlns:a16="http://schemas.microsoft.com/office/drawing/2014/main" id="{A7E14ECB-BFF4-49BF-96A5-A630FAD5DB65}"/>
              </a:ext>
            </a:extLst>
          </p:cNvPr>
          <p:cNvPicPr>
            <a:picLocks noChangeAspect="1"/>
          </p:cNvPicPr>
          <p:nvPr/>
        </p:nvPicPr>
        <p:blipFill>
          <a:blip r:embed="rId2"/>
          <a:stretch>
            <a:fillRect/>
          </a:stretch>
        </p:blipFill>
        <p:spPr>
          <a:xfrm>
            <a:off x="2443956" y="2530475"/>
            <a:ext cx="15216187" cy="7402469"/>
          </a:xfrm>
          <a:prstGeom prst="rect">
            <a:avLst/>
          </a:prstGeom>
        </p:spPr>
      </p:pic>
    </p:spTree>
    <p:extLst>
      <p:ext uri="{BB962C8B-B14F-4D97-AF65-F5344CB8AC3E}">
        <p14:creationId xmlns:p14="http://schemas.microsoft.com/office/powerpoint/2010/main" val="11432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26142" y="841701"/>
            <a:ext cx="18017508" cy="963084"/>
          </a:xfrm>
          <a:prstGeom prst="rect">
            <a:avLst/>
          </a:prstGeom>
        </p:spPr>
        <p:txBody>
          <a:bodyPr vert="horz" wrap="square" lIns="0" tIns="16510" rIns="0" bIns="0" rtlCol="0">
            <a:spAutoFit/>
          </a:bodyPr>
          <a:lstStyle/>
          <a:p>
            <a:pPr marL="12700">
              <a:lnSpc>
                <a:spcPct val="100000"/>
              </a:lnSpc>
              <a:spcBef>
                <a:spcPts val="130"/>
              </a:spcBef>
            </a:pPr>
            <a:r>
              <a:rPr lang="en-GB" sz="6150" spc="-105" dirty="0">
                <a:solidFill>
                  <a:srgbClr val="D11B54"/>
                </a:solidFill>
              </a:rPr>
              <a:t>Example capital structure of a company</a:t>
            </a:r>
            <a:endParaRPr sz="6150" dirty="0"/>
          </a:p>
        </p:txBody>
      </p:sp>
      <p:sp>
        <p:nvSpPr>
          <p:cNvPr id="8" name="Rectangle 23">
            <a:extLst>
              <a:ext uri="{FF2B5EF4-FFF2-40B4-BE49-F238E27FC236}">
                <a16:creationId xmlns:a16="http://schemas.microsoft.com/office/drawing/2014/main" id="{85406AD9-4C04-4D70-8FDF-C8D827B67B40}"/>
              </a:ext>
            </a:extLst>
          </p:cNvPr>
          <p:cNvSpPr txBox="1">
            <a:spLocks noChangeArrowheads="1"/>
          </p:cNvSpPr>
          <p:nvPr/>
        </p:nvSpPr>
        <p:spPr bwMode="auto">
          <a:xfrm>
            <a:off x="14186516" y="1950884"/>
            <a:ext cx="4376559" cy="337593"/>
          </a:xfrm>
          <a:prstGeom prst="rect">
            <a:avLst/>
          </a:prstGeom>
          <a:noFill/>
          <a:ln w="9525">
            <a:noFill/>
            <a:miter lim="800000"/>
            <a:headEnd/>
            <a:tailEnd/>
          </a:ln>
          <a:effectLst/>
        </p:spPr>
        <p:txBody>
          <a:bodyPr wrap="square" lIns="0" tIns="0" rIns="0" bIns="0" anchor="ctr">
            <a:spAutoFit/>
          </a:bodyPr>
          <a:lstStyle/>
          <a:p>
            <a:pPr algn="ctr" defTabSz="1505184">
              <a:lnSpc>
                <a:spcPct val="95000"/>
              </a:lnSpc>
              <a:buSzPct val="120000"/>
              <a:defRPr/>
            </a:pPr>
            <a:r>
              <a:rPr lang="en-US" sz="2309" b="1" dirty="0">
                <a:solidFill>
                  <a:schemeClr val="bg1"/>
                </a:solidFill>
                <a:latin typeface="Calibri"/>
              </a:rPr>
              <a:t>Structure Points</a:t>
            </a:r>
          </a:p>
        </p:txBody>
      </p:sp>
      <p:pic>
        <p:nvPicPr>
          <p:cNvPr id="3" name="Picture 2">
            <a:extLst>
              <a:ext uri="{FF2B5EF4-FFF2-40B4-BE49-F238E27FC236}">
                <a16:creationId xmlns:a16="http://schemas.microsoft.com/office/drawing/2014/main" id="{F9E326BE-CEFE-4879-9411-79B13F63853C}"/>
              </a:ext>
            </a:extLst>
          </p:cNvPr>
          <p:cNvPicPr>
            <a:picLocks noChangeAspect="1"/>
          </p:cNvPicPr>
          <p:nvPr/>
        </p:nvPicPr>
        <p:blipFill>
          <a:blip r:embed="rId2"/>
          <a:stretch>
            <a:fillRect/>
          </a:stretch>
        </p:blipFill>
        <p:spPr>
          <a:xfrm>
            <a:off x="3956050" y="2326218"/>
            <a:ext cx="11125200" cy="8296221"/>
          </a:xfrm>
          <a:prstGeom prst="rect">
            <a:avLst/>
          </a:prstGeom>
        </p:spPr>
      </p:pic>
    </p:spTree>
    <p:extLst>
      <p:ext uri="{BB962C8B-B14F-4D97-AF65-F5344CB8AC3E}">
        <p14:creationId xmlns:p14="http://schemas.microsoft.com/office/powerpoint/2010/main" val="2267816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9750687D-7EF6-4CA8-8815-C7E6BD77F1C3}"/>
              </a:ext>
            </a:extLst>
          </p:cNvPr>
          <p:cNvSpPr txBox="1">
            <a:spLocks noGrp="1"/>
          </p:cNvSpPr>
          <p:nvPr>
            <p:ph type="title"/>
          </p:nvPr>
        </p:nvSpPr>
        <p:spPr>
          <a:xfrm>
            <a:off x="783241" y="898422"/>
            <a:ext cx="18017508" cy="963084"/>
          </a:xfrm>
          <a:prstGeom prst="rect">
            <a:avLst/>
          </a:prstGeom>
        </p:spPr>
        <p:txBody>
          <a:bodyPr vert="horz" wrap="square" lIns="0" tIns="16510" rIns="0" bIns="0" rtlCol="0">
            <a:spAutoFit/>
          </a:bodyPr>
          <a:lstStyle/>
          <a:p>
            <a:pPr marL="12700">
              <a:lnSpc>
                <a:spcPct val="100000"/>
              </a:lnSpc>
              <a:spcBef>
                <a:spcPts val="130"/>
              </a:spcBef>
            </a:pPr>
            <a:r>
              <a:rPr lang="en-GB" sz="6150" spc="-105" dirty="0">
                <a:solidFill>
                  <a:srgbClr val="D11B54"/>
                </a:solidFill>
              </a:rPr>
              <a:t>Case study:</a:t>
            </a:r>
            <a:endParaRPr sz="6150" dirty="0"/>
          </a:p>
        </p:txBody>
      </p:sp>
      <p:pic>
        <p:nvPicPr>
          <p:cNvPr id="6" name="Picture 4" descr="Image result for debenhams logo">
            <a:extLst>
              <a:ext uri="{FF2B5EF4-FFF2-40B4-BE49-F238E27FC236}">
                <a16:creationId xmlns:a16="http://schemas.microsoft.com/office/drawing/2014/main" id="{C905633D-7BE2-4E6C-97F9-15FB456A8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1650" y="702022"/>
            <a:ext cx="7176967" cy="113656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CAFF6D6-4B47-4BBF-8CE1-19253039CEE2}"/>
              </a:ext>
            </a:extLst>
          </p:cNvPr>
          <p:cNvSpPr/>
          <p:nvPr/>
        </p:nvSpPr>
        <p:spPr>
          <a:xfrm>
            <a:off x="11505079" y="4054475"/>
            <a:ext cx="8599021" cy="6093976"/>
          </a:xfrm>
          <a:prstGeom prst="rect">
            <a:avLst/>
          </a:prstGeom>
        </p:spPr>
        <p:txBody>
          <a:bodyPr wrap="square">
            <a:spAutoFit/>
          </a:bodyPr>
          <a:lstStyle/>
          <a:p>
            <a:pPr marL="457200" indent="-457200">
              <a:buFont typeface="Arial" panose="020B0604020202020204" pitchFamily="34" charset="0"/>
              <a:buChar char="•"/>
            </a:pPr>
            <a:r>
              <a:rPr lang="en-US" sz="3000" dirty="0">
                <a:latin typeface="Open Sans" panose="020B0604020202020204" charset="0"/>
                <a:ea typeface="Open Sans" panose="020B0604020202020204" charset="0"/>
                <a:cs typeface="Open Sans" panose="020B0604020202020204" charset="0"/>
              </a:rPr>
              <a:t>Equity holders wiped out.</a:t>
            </a:r>
          </a:p>
          <a:p>
            <a:r>
              <a:rPr lang="en-US" sz="3000" dirty="0">
                <a:latin typeface="Open Sans" panose="020B0604020202020204" charset="0"/>
                <a:ea typeface="Open Sans" panose="020B0604020202020204" charset="0"/>
                <a:cs typeface="Open Sans" panose="020B0604020202020204" charset="0"/>
              </a:rPr>
              <a:t>     Shares at </a:t>
            </a:r>
            <a:r>
              <a:rPr lang="en-US" sz="3000" b="1" dirty="0">
                <a:latin typeface="Open Sans" panose="020B0604020202020204" charset="0"/>
                <a:ea typeface="Open Sans" panose="020B0604020202020204" charset="0"/>
                <a:cs typeface="Open Sans" panose="020B0604020202020204" charset="0"/>
              </a:rPr>
              <a:t>zero</a:t>
            </a:r>
          </a:p>
          <a:p>
            <a:endParaRPr lang="en-US" sz="3000" dirty="0">
              <a:latin typeface="Open Sans" panose="020B0604020202020204" charset="0"/>
              <a:ea typeface="Open Sans" panose="020B0604020202020204" charset="0"/>
              <a:cs typeface="Open Sans" panose="020B0604020202020204" charset="0"/>
            </a:endParaRPr>
          </a:p>
          <a:p>
            <a:pPr marL="457200" indent="-457200">
              <a:buFont typeface="Arial" panose="020B0604020202020204" pitchFamily="34" charset="0"/>
              <a:buChar char="•"/>
            </a:pPr>
            <a:r>
              <a:rPr lang="en-US" sz="3000" dirty="0">
                <a:latin typeface="Open Sans" panose="020B0604020202020204" charset="0"/>
                <a:ea typeface="Open Sans" panose="020B0604020202020204" charset="0"/>
                <a:cs typeface="Open Sans" panose="020B0604020202020204" charset="0"/>
              </a:rPr>
              <a:t>Property Leaseholders forced to take a cut (CVA)**</a:t>
            </a:r>
          </a:p>
          <a:p>
            <a:pPr marL="457200" indent="-457200">
              <a:buFont typeface="Arial" panose="020B0604020202020204" pitchFamily="34" charset="0"/>
              <a:buChar char="•"/>
            </a:pPr>
            <a:endParaRPr lang="en-US" sz="3000" dirty="0">
              <a:latin typeface="Open Sans" panose="020B0604020202020204" charset="0"/>
              <a:ea typeface="Open Sans" panose="020B0604020202020204" charset="0"/>
              <a:cs typeface="Open Sans" panose="020B0604020202020204" charset="0"/>
            </a:endParaRPr>
          </a:p>
          <a:p>
            <a:pPr marL="457200" indent="-457200">
              <a:buFont typeface="Arial" panose="020B0604020202020204" pitchFamily="34" charset="0"/>
              <a:buChar char="•"/>
            </a:pPr>
            <a:r>
              <a:rPr lang="en-US" sz="3000" dirty="0">
                <a:latin typeface="Open Sans" panose="020B0604020202020204" charset="0"/>
                <a:ea typeface="Open Sans" panose="020B0604020202020204" charset="0"/>
                <a:cs typeface="Open Sans" panose="020B0604020202020204" charset="0"/>
              </a:rPr>
              <a:t>Bond holders receive equity in the new private company**</a:t>
            </a:r>
          </a:p>
          <a:p>
            <a:endParaRPr lang="en-US" sz="3000" dirty="0">
              <a:latin typeface="Open Sans" panose="020B0604020202020204" charset="0"/>
              <a:ea typeface="Open Sans" panose="020B0604020202020204" charset="0"/>
              <a:cs typeface="Open Sans" panose="020B0604020202020204" charset="0"/>
            </a:endParaRPr>
          </a:p>
          <a:p>
            <a:pPr marL="457200" indent="-457200">
              <a:buFont typeface="Arial" panose="020B0604020202020204" pitchFamily="34" charset="0"/>
              <a:buChar char="•"/>
            </a:pPr>
            <a:r>
              <a:rPr lang="en-GB" sz="3000" dirty="0">
                <a:latin typeface="Open Sans" panose="020B0604020202020204" charset="0"/>
                <a:ea typeface="Open Sans" panose="020B0604020202020204" charset="0"/>
                <a:cs typeface="Open Sans" panose="020B0604020202020204" charset="0"/>
              </a:rPr>
              <a:t>Old bonds will continue to be serviced. </a:t>
            </a:r>
          </a:p>
          <a:p>
            <a:r>
              <a:rPr lang="en-GB" sz="3000" dirty="0">
                <a:latin typeface="Open Sans" panose="020B0604020202020204" charset="0"/>
                <a:ea typeface="Open Sans" panose="020B0604020202020204" charset="0"/>
                <a:cs typeface="Open Sans" panose="020B0604020202020204" charset="0"/>
              </a:rPr>
              <a:t>     Currently trading at 40 pence</a:t>
            </a:r>
          </a:p>
          <a:p>
            <a:endParaRPr lang="en-GB" sz="3000" dirty="0">
              <a:latin typeface="Open Sans" panose="020B0604020202020204" charset="0"/>
              <a:ea typeface="Open Sans" panose="020B0604020202020204" charset="0"/>
              <a:cs typeface="Open Sans" panose="020B0604020202020204" charset="0"/>
            </a:endParaRPr>
          </a:p>
          <a:p>
            <a:r>
              <a:rPr lang="en-GB" sz="3000" i="1" dirty="0">
                <a:latin typeface="Open Sans" panose="020B0604020202020204" charset="0"/>
                <a:ea typeface="Open Sans" panose="020B0604020202020204" charset="0"/>
                <a:cs typeface="Open Sans" panose="020B0604020202020204" charset="0"/>
              </a:rPr>
              <a:t>**This process is ongoing</a:t>
            </a:r>
            <a:r>
              <a:rPr lang="en-GB" sz="3000" dirty="0">
                <a:latin typeface="Open Sans" panose="020B0604020202020204" charset="0"/>
                <a:ea typeface="Open Sans" panose="020B0604020202020204" charset="0"/>
                <a:cs typeface="Open Sans" panose="020B0604020202020204" charset="0"/>
              </a:rPr>
              <a:t> &amp; fluid</a:t>
            </a:r>
          </a:p>
        </p:txBody>
      </p:sp>
      <p:pic>
        <p:nvPicPr>
          <p:cNvPr id="8" name="Picture 7">
            <a:extLst>
              <a:ext uri="{FF2B5EF4-FFF2-40B4-BE49-F238E27FC236}">
                <a16:creationId xmlns:a16="http://schemas.microsoft.com/office/drawing/2014/main" id="{CA367979-2817-47C1-A097-5FAF196B896D}"/>
              </a:ext>
            </a:extLst>
          </p:cNvPr>
          <p:cNvPicPr>
            <a:picLocks noChangeAspect="1"/>
          </p:cNvPicPr>
          <p:nvPr/>
        </p:nvPicPr>
        <p:blipFill>
          <a:blip r:embed="rId4"/>
          <a:stretch>
            <a:fillRect/>
          </a:stretch>
        </p:blipFill>
        <p:spPr>
          <a:xfrm>
            <a:off x="339622" y="2530475"/>
            <a:ext cx="10941170" cy="6644246"/>
          </a:xfrm>
          <a:prstGeom prst="rect">
            <a:avLst/>
          </a:prstGeom>
        </p:spPr>
      </p:pic>
    </p:spTree>
    <p:extLst>
      <p:ext uri="{BB962C8B-B14F-4D97-AF65-F5344CB8AC3E}">
        <p14:creationId xmlns:p14="http://schemas.microsoft.com/office/powerpoint/2010/main" val="2424686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26142" y="841701"/>
            <a:ext cx="18017508" cy="963084"/>
          </a:xfrm>
          <a:prstGeom prst="rect">
            <a:avLst/>
          </a:prstGeom>
        </p:spPr>
        <p:txBody>
          <a:bodyPr vert="horz" wrap="square" lIns="0" tIns="16510" rIns="0" bIns="0" rtlCol="0">
            <a:spAutoFit/>
          </a:bodyPr>
          <a:lstStyle/>
          <a:p>
            <a:pPr marL="12700">
              <a:lnSpc>
                <a:spcPct val="100000"/>
              </a:lnSpc>
              <a:spcBef>
                <a:spcPts val="130"/>
              </a:spcBef>
            </a:pPr>
            <a:r>
              <a:rPr lang="en-US" sz="6150" spc="-105" dirty="0">
                <a:solidFill>
                  <a:srgbClr val="D11B54"/>
                </a:solidFill>
              </a:rPr>
              <a:t>T</a:t>
            </a:r>
            <a:r>
              <a:rPr lang="en-GB" sz="6150" spc="-105" dirty="0" err="1">
                <a:solidFill>
                  <a:srgbClr val="D11B54"/>
                </a:solidFill>
              </a:rPr>
              <a:t>ypes</a:t>
            </a:r>
            <a:r>
              <a:rPr lang="en-GB" sz="6150" spc="-105" dirty="0">
                <a:solidFill>
                  <a:srgbClr val="D11B54"/>
                </a:solidFill>
              </a:rPr>
              <a:t> of bond</a:t>
            </a:r>
            <a:endParaRPr sz="6150" dirty="0"/>
          </a:p>
        </p:txBody>
      </p:sp>
      <p:sp>
        <p:nvSpPr>
          <p:cNvPr id="8" name="Rectangle 23">
            <a:extLst>
              <a:ext uri="{FF2B5EF4-FFF2-40B4-BE49-F238E27FC236}">
                <a16:creationId xmlns:a16="http://schemas.microsoft.com/office/drawing/2014/main" id="{85406AD9-4C04-4D70-8FDF-C8D827B67B40}"/>
              </a:ext>
            </a:extLst>
          </p:cNvPr>
          <p:cNvSpPr txBox="1">
            <a:spLocks noChangeArrowheads="1"/>
          </p:cNvSpPr>
          <p:nvPr/>
        </p:nvSpPr>
        <p:spPr bwMode="auto">
          <a:xfrm>
            <a:off x="14186516" y="1950884"/>
            <a:ext cx="4376559" cy="337593"/>
          </a:xfrm>
          <a:prstGeom prst="rect">
            <a:avLst/>
          </a:prstGeom>
          <a:noFill/>
          <a:ln w="9525">
            <a:noFill/>
            <a:miter lim="800000"/>
            <a:headEnd/>
            <a:tailEnd/>
          </a:ln>
          <a:effectLst/>
        </p:spPr>
        <p:txBody>
          <a:bodyPr wrap="square" lIns="0" tIns="0" rIns="0" bIns="0" anchor="ctr">
            <a:spAutoFit/>
          </a:bodyPr>
          <a:lstStyle/>
          <a:p>
            <a:pPr algn="ctr" defTabSz="1505184">
              <a:lnSpc>
                <a:spcPct val="95000"/>
              </a:lnSpc>
              <a:buSzPct val="120000"/>
              <a:defRPr/>
            </a:pPr>
            <a:r>
              <a:rPr lang="en-US" sz="2309" b="1" dirty="0">
                <a:solidFill>
                  <a:schemeClr val="bg1"/>
                </a:solidFill>
                <a:latin typeface="Calibri"/>
              </a:rPr>
              <a:t>Structure Points</a:t>
            </a:r>
          </a:p>
        </p:txBody>
      </p:sp>
      <p:pic>
        <p:nvPicPr>
          <p:cNvPr id="4" name="Picture 3">
            <a:extLst>
              <a:ext uri="{FF2B5EF4-FFF2-40B4-BE49-F238E27FC236}">
                <a16:creationId xmlns:a16="http://schemas.microsoft.com/office/drawing/2014/main" id="{B20C26EA-47E7-41E4-ABFF-82B4AB8A2095}"/>
              </a:ext>
            </a:extLst>
          </p:cNvPr>
          <p:cNvPicPr>
            <a:picLocks noChangeAspect="1"/>
          </p:cNvPicPr>
          <p:nvPr/>
        </p:nvPicPr>
        <p:blipFill>
          <a:blip r:embed="rId2"/>
          <a:stretch>
            <a:fillRect/>
          </a:stretch>
        </p:blipFill>
        <p:spPr>
          <a:xfrm>
            <a:off x="3248729" y="2434576"/>
            <a:ext cx="13126066" cy="7951732"/>
          </a:xfrm>
          <a:prstGeom prst="rect">
            <a:avLst/>
          </a:prstGeom>
        </p:spPr>
      </p:pic>
    </p:spTree>
    <p:extLst>
      <p:ext uri="{BB962C8B-B14F-4D97-AF65-F5344CB8AC3E}">
        <p14:creationId xmlns:p14="http://schemas.microsoft.com/office/powerpoint/2010/main" val="8245240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18943</TotalTime>
  <Words>864</Words>
  <Application>Microsoft Office PowerPoint</Application>
  <PresentationFormat>Custom</PresentationFormat>
  <Paragraphs>58</Paragraphs>
  <Slides>13</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Open Sans</vt:lpstr>
      <vt:lpstr>Calibri</vt:lpstr>
      <vt:lpstr>Open Sans Light</vt:lpstr>
      <vt:lpstr>Open Sans Semibold</vt:lpstr>
      <vt:lpstr>Office Theme</vt:lpstr>
      <vt:lpstr>PowerPoint Presentation</vt:lpstr>
      <vt:lpstr>PowerPoint Presentation</vt:lpstr>
      <vt:lpstr>WHAT IS WISEALPHA? AUTOMATED DIGITAL BOND MARKET</vt:lpstr>
      <vt:lpstr>Corporate bonds have outperformed equities</vt:lpstr>
      <vt:lpstr>Basics of a bond</vt:lpstr>
      <vt:lpstr>Comparison versus equity</vt:lpstr>
      <vt:lpstr>Example capital structure of a company</vt:lpstr>
      <vt:lpstr>Case study:</vt:lpstr>
      <vt:lpstr>Types of bond</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indre</dc:creator>
  <cp:lastModifiedBy>Callum Clarke</cp:lastModifiedBy>
  <cp:revision>151</cp:revision>
  <cp:lastPrinted>2019-04-24T16:56:13Z</cp:lastPrinted>
  <dcterms:created xsi:type="dcterms:W3CDTF">2018-03-08T10:40:09Z</dcterms:created>
  <dcterms:modified xsi:type="dcterms:W3CDTF">2019-05-03T09:15:17Z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2018-03-08T00:00:00Z</vt:filetime>
  </property>
  <property fmtid="{D5CDD505-2E9C-101B-9397-08002B2CF9AE}" pid="3" name="Creator">
    <vt:lpwstr>Adobe InDesign CC 13.0 (Windows)</vt:lpwstr>
  </property>
  <property fmtid="{D5CDD505-2E9C-101B-9397-08002B2CF9AE}" pid="4" name="LastSaved">
    <vt:filetime>2018-03-08T00:00:00Z</vt:filetime>
  </property>
</Properties>
</file>