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FCC"/>
          </a:solidFill>
        </a:fill>
      </a:tcStyle>
    </a:wholeTbl>
    <a:band2H>
      <a:tcTxStyle b="def" i="def"/>
      <a:tcStyle>
        <a:tcBdr/>
        <a:fill>
          <a:solidFill>
            <a:srgbClr val="FCF0E7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DAD7"/>
          </a:solidFill>
        </a:fill>
      </a:tcStyle>
    </a:wholeTbl>
    <a:band2H>
      <a:tcTxStyle b="def" i="def"/>
      <a:tcStyle>
        <a:tcBdr/>
        <a:fill>
          <a:solidFill>
            <a:srgbClr val="F2EDEC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9D5CB"/>
          </a:solidFill>
        </a:fill>
      </a:tcStyle>
    </a:wholeTbl>
    <a:band2H>
      <a:tcTxStyle b="def" i="def"/>
      <a:tcStyle>
        <a:tcBdr/>
        <a:fill>
          <a:solidFill>
            <a:srgbClr val="F4EBE7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0" name="Shape 7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"/>
      </a:defRPr>
    </a:lvl1pPr>
    <a:lvl2pPr indent="228600" latinLnBrk="0">
      <a:defRPr sz="1200">
        <a:latin typeface="+mn-lt"/>
        <a:ea typeface="+mn-ea"/>
        <a:cs typeface="+mn-cs"/>
        <a:sym typeface="Helvetica"/>
      </a:defRPr>
    </a:lvl2pPr>
    <a:lvl3pPr indent="457200" latinLnBrk="0">
      <a:defRPr sz="1200">
        <a:latin typeface="+mn-lt"/>
        <a:ea typeface="+mn-ea"/>
        <a:cs typeface="+mn-cs"/>
        <a:sym typeface="Helvetica"/>
      </a:defRPr>
    </a:lvl3pPr>
    <a:lvl4pPr indent="685800" latinLnBrk="0">
      <a:defRPr sz="1200">
        <a:latin typeface="+mn-lt"/>
        <a:ea typeface="+mn-ea"/>
        <a:cs typeface="+mn-cs"/>
        <a:sym typeface="Helvetica"/>
      </a:defRPr>
    </a:lvl4pPr>
    <a:lvl5pPr indent="914400" latinLnBrk="0">
      <a:defRPr sz="1200">
        <a:latin typeface="+mn-lt"/>
        <a:ea typeface="+mn-ea"/>
        <a:cs typeface="+mn-cs"/>
        <a:sym typeface="Helvetica"/>
      </a:defRPr>
    </a:lvl5pPr>
    <a:lvl6pPr indent="1143000" latinLnBrk="0">
      <a:defRPr sz="1200">
        <a:latin typeface="+mn-lt"/>
        <a:ea typeface="+mn-ea"/>
        <a:cs typeface="+mn-cs"/>
        <a:sym typeface="Helvetica"/>
      </a:defRPr>
    </a:lvl6pPr>
    <a:lvl7pPr indent="1371600" latinLnBrk="0">
      <a:defRPr sz="1200">
        <a:latin typeface="+mn-lt"/>
        <a:ea typeface="+mn-ea"/>
        <a:cs typeface="+mn-cs"/>
        <a:sym typeface="Helvetica"/>
      </a:defRPr>
    </a:lvl7pPr>
    <a:lvl8pPr indent="1600200" latinLnBrk="0">
      <a:defRPr sz="1200">
        <a:latin typeface="+mn-lt"/>
        <a:ea typeface="+mn-ea"/>
        <a:cs typeface="+mn-cs"/>
        <a:sym typeface="Helvetica"/>
      </a:defRPr>
    </a:lvl8pPr>
    <a:lvl9pPr indent="1828800" latinLnBrk="0">
      <a:defRPr sz="1200">
        <a:latin typeface="+mn-lt"/>
        <a:ea typeface="+mn-ea"/>
        <a:cs typeface="+mn-cs"/>
        <a:sym typeface="Helvetica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/>
          <p:cNvSpPr/>
          <p:nvPr>
            <p:ph type="pic" sz="quarter" idx="13"/>
          </p:nvPr>
        </p:nvSpPr>
        <p:spPr>
          <a:xfrm>
            <a:off x="1543392" y="1913863"/>
            <a:ext cx="1264579" cy="126458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9" name="Picture Placeholder 10"/>
          <p:cNvSpPr/>
          <p:nvPr>
            <p:ph type="pic" sz="quarter" idx="14"/>
          </p:nvPr>
        </p:nvSpPr>
        <p:spPr>
          <a:xfrm>
            <a:off x="1543392" y="3328101"/>
            <a:ext cx="1264579" cy="1264579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0" name="Picture Placeholder 11"/>
          <p:cNvSpPr/>
          <p:nvPr>
            <p:ph type="pic" sz="quarter" idx="15"/>
          </p:nvPr>
        </p:nvSpPr>
        <p:spPr>
          <a:xfrm>
            <a:off x="1543392" y="4760314"/>
            <a:ext cx="1264579" cy="1264579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sig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"/>
          <p:cNvSpPr/>
          <p:nvPr>
            <p:ph type="pic" sz="half" idx="13"/>
          </p:nvPr>
        </p:nvSpPr>
        <p:spPr>
          <a:xfrm>
            <a:off x="6175168" y="1"/>
            <a:ext cx="2968832" cy="685800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sig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2"/>
          <p:cNvSpPr/>
          <p:nvPr>
            <p:ph type="pic" sz="half" idx="13"/>
          </p:nvPr>
        </p:nvSpPr>
        <p:spPr>
          <a:xfrm>
            <a:off x="685800" y="762000"/>
            <a:ext cx="3886200" cy="53340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sig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2"/>
          <p:cNvSpPr/>
          <p:nvPr>
            <p:ph type="pic" sz="quarter" idx="13"/>
          </p:nvPr>
        </p:nvSpPr>
        <p:spPr>
          <a:xfrm>
            <a:off x="956878" y="3970637"/>
            <a:ext cx="3552569" cy="2125363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45" name="Picture Placeholder 2"/>
          <p:cNvSpPr/>
          <p:nvPr>
            <p:ph type="pic" sz="quarter" idx="14"/>
          </p:nvPr>
        </p:nvSpPr>
        <p:spPr>
          <a:xfrm>
            <a:off x="4657728" y="3970637"/>
            <a:ext cx="3552569" cy="2125363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46" name="Picture Placeholder 2"/>
          <p:cNvSpPr/>
          <p:nvPr>
            <p:ph type="pic" sz="quarter" idx="15"/>
          </p:nvPr>
        </p:nvSpPr>
        <p:spPr>
          <a:xfrm>
            <a:off x="956878" y="1705231"/>
            <a:ext cx="3552569" cy="2125364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sig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2"/>
          <p:cNvSpPr/>
          <p:nvPr>
            <p:ph type="pic" sz="half" idx="13"/>
          </p:nvPr>
        </p:nvSpPr>
        <p:spPr>
          <a:xfrm>
            <a:off x="685800" y="762000"/>
            <a:ext cx="4580467" cy="53340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icture Placeholder 7"/>
          <p:cNvSpPr/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721233" marR="0" indent="-318897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1025434" marR="0" indent="-293914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48739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62306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19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1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2373299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2600499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"/><Relationship Id="rId3" Type="http://schemas.openxmlformats.org/officeDocument/2006/relationships/image" Target="../media/image5.tif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73" name="TextBox 9"/>
          <p:cNvSpPr txBox="1"/>
          <p:nvPr/>
        </p:nvSpPr>
        <p:spPr>
          <a:xfrm>
            <a:off x="614546" y="3115281"/>
            <a:ext cx="5018149" cy="227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7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Fulham Shore plc</a:t>
            </a:r>
          </a:p>
        </p:txBody>
      </p:sp>
      <p:sp>
        <p:nvSpPr>
          <p:cNvPr id="74" name="Rectangle 16"/>
          <p:cNvSpPr txBox="1"/>
          <p:nvPr/>
        </p:nvSpPr>
        <p:spPr>
          <a:xfrm>
            <a:off x="697675" y="775853"/>
            <a:ext cx="3264725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13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PRESENTATION BY STEPHEN GOLDING</a:t>
            </a:r>
          </a:p>
        </p:txBody>
      </p:sp>
      <p:sp>
        <p:nvSpPr>
          <p:cNvPr id="75" name="Rectangle 10"/>
          <p:cNvSpPr txBox="1"/>
          <p:nvPr/>
        </p:nvSpPr>
        <p:spPr>
          <a:xfrm>
            <a:off x="614546" y="5423606"/>
            <a:ext cx="5018149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3400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LON:FUL</a:t>
            </a:r>
          </a:p>
        </p:txBody>
      </p:sp>
      <p:sp>
        <p:nvSpPr>
          <p:cNvPr id="76" name="Rectangle 3"/>
          <p:cNvSpPr/>
          <p:nvPr/>
        </p:nvSpPr>
        <p:spPr>
          <a:xfrm>
            <a:off x="6175168" y="0"/>
            <a:ext cx="2968832" cy="6858000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D9D9D9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7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63251" y="4533187"/>
            <a:ext cx="6188096" cy="2304078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63251" y="-23953"/>
            <a:ext cx="6188096" cy="2304078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203" t="101" r="0" b="101"/>
          <a:stretch>
            <a:fillRect/>
          </a:stretch>
        </p:blipFill>
        <p:spPr>
          <a:xfrm>
            <a:off x="6163251" y="2276961"/>
            <a:ext cx="6188096" cy="23040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Box 9"/>
          <p:cNvSpPr txBox="1"/>
          <p:nvPr/>
        </p:nvSpPr>
        <p:spPr>
          <a:xfrm>
            <a:off x="566411" y="580995"/>
            <a:ext cx="3963630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Franco Manca:  History</a:t>
            </a:r>
          </a:p>
        </p:txBody>
      </p:sp>
      <p:sp>
        <p:nvSpPr>
          <p:cNvPr id="147" name="Rounded Rectangle 1"/>
          <p:cNvSpPr/>
          <p:nvPr/>
        </p:nvSpPr>
        <p:spPr>
          <a:xfrm>
            <a:off x="2167339" y="2383660"/>
            <a:ext cx="640632" cy="718582"/>
          </a:xfrm>
          <a:prstGeom prst="roundRect">
            <a:avLst>
              <a:gd name="adj" fmla="val 18695"/>
            </a:avLst>
          </a:prstGeom>
          <a:gradFill>
            <a:gsLst>
              <a:gs pos="0">
                <a:schemeClr val="accent4">
                  <a:hueOff val="-197147"/>
                  <a:satOff val="-6118"/>
                  <a:lumOff val="32436"/>
                </a:schemeClr>
              </a:gs>
              <a:gs pos="100000">
                <a:schemeClr val="accent4">
                  <a:hueOff val="-69107"/>
                  <a:satOff val="-1922"/>
                  <a:lumOff val="11399"/>
                </a:schemeClr>
              </a:gs>
            </a:gsLst>
            <a:lin ang="5400000"/>
          </a:gradFill>
          <a:ln cap="rnd">
            <a:solidFill>
              <a:schemeClr val="accent4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" name="Rectangle 57"/>
          <p:cNvSpPr txBox="1"/>
          <p:nvPr/>
        </p:nvSpPr>
        <p:spPr>
          <a:xfrm>
            <a:off x="3146121" y="2506731"/>
            <a:ext cx="4227350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Founded in Brixton in 2008</a:t>
            </a:r>
          </a:p>
        </p:txBody>
      </p:sp>
      <p:sp>
        <p:nvSpPr>
          <p:cNvPr id="149" name="Rectangle 17"/>
          <p:cNvSpPr txBox="1"/>
          <p:nvPr/>
        </p:nvSpPr>
        <p:spPr>
          <a:xfrm>
            <a:off x="3374721" y="2035312"/>
            <a:ext cx="158276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Jane Doe</a:t>
            </a:r>
          </a:p>
        </p:txBody>
      </p:sp>
      <p:sp>
        <p:nvSpPr>
          <p:cNvPr id="150" name="Rectangle 21"/>
          <p:cNvSpPr txBox="1"/>
          <p:nvPr/>
        </p:nvSpPr>
        <p:spPr>
          <a:xfrm>
            <a:off x="3374721" y="3516360"/>
            <a:ext cx="158276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Jane Doe</a:t>
            </a:r>
          </a:p>
        </p:txBody>
      </p:sp>
      <p:sp>
        <p:nvSpPr>
          <p:cNvPr id="151" name="Rounded Rectangle 1"/>
          <p:cNvSpPr/>
          <p:nvPr/>
        </p:nvSpPr>
        <p:spPr>
          <a:xfrm>
            <a:off x="2167338" y="5000104"/>
            <a:ext cx="640632" cy="718582"/>
          </a:xfrm>
          <a:prstGeom prst="roundRect">
            <a:avLst>
              <a:gd name="adj" fmla="val 18695"/>
            </a:avLst>
          </a:prstGeom>
          <a:gradFill>
            <a:gsLst>
              <a:gs pos="0">
                <a:schemeClr val="accent4">
                  <a:hueOff val="-197147"/>
                  <a:satOff val="-6118"/>
                  <a:lumOff val="32436"/>
                </a:schemeClr>
              </a:gs>
              <a:gs pos="100000">
                <a:schemeClr val="accent4">
                  <a:hueOff val="-69107"/>
                  <a:satOff val="-1922"/>
                  <a:lumOff val="11399"/>
                </a:schemeClr>
              </a:gs>
            </a:gsLst>
            <a:lin ang="5400000"/>
          </a:gradFill>
          <a:ln cap="rnd">
            <a:solidFill>
              <a:schemeClr val="accent4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2" name="Rounded Rectangle 1"/>
          <p:cNvSpPr/>
          <p:nvPr/>
        </p:nvSpPr>
        <p:spPr>
          <a:xfrm>
            <a:off x="2167338" y="3691882"/>
            <a:ext cx="640632" cy="718583"/>
          </a:xfrm>
          <a:prstGeom prst="roundRect">
            <a:avLst>
              <a:gd name="adj" fmla="val 18695"/>
            </a:avLst>
          </a:prstGeom>
          <a:gradFill>
            <a:gsLst>
              <a:gs pos="0">
                <a:schemeClr val="accent4">
                  <a:hueOff val="-197147"/>
                  <a:satOff val="-6118"/>
                  <a:lumOff val="32436"/>
                </a:schemeClr>
              </a:gs>
              <a:gs pos="100000">
                <a:schemeClr val="accent4">
                  <a:hueOff val="-69107"/>
                  <a:satOff val="-1922"/>
                  <a:lumOff val="11399"/>
                </a:schemeClr>
              </a:gs>
            </a:gsLst>
            <a:lin ang="5400000"/>
          </a:gradFill>
          <a:ln cap="rnd">
            <a:solidFill>
              <a:schemeClr val="accent4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3" name="Rectangle 57"/>
          <p:cNvSpPr txBox="1"/>
          <p:nvPr/>
        </p:nvSpPr>
        <p:spPr>
          <a:xfrm>
            <a:off x="3146121" y="3624453"/>
            <a:ext cx="4227350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Grown rapidly,         especially from 2015-2017</a:t>
            </a:r>
          </a:p>
        </p:txBody>
      </p:sp>
      <p:sp>
        <p:nvSpPr>
          <p:cNvPr id="154" name="Rectangle 57"/>
          <p:cNvSpPr txBox="1"/>
          <p:nvPr/>
        </p:nvSpPr>
        <p:spPr>
          <a:xfrm>
            <a:off x="3146121" y="4932674"/>
            <a:ext cx="4227350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All but 9 restaurants  London-based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Box 9"/>
          <p:cNvSpPr txBox="1"/>
          <p:nvPr/>
        </p:nvSpPr>
        <p:spPr>
          <a:xfrm>
            <a:off x="566411" y="580995"/>
            <a:ext cx="3963630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Franco Manca:  Concept</a:t>
            </a:r>
          </a:p>
        </p:txBody>
      </p:sp>
      <p:sp>
        <p:nvSpPr>
          <p:cNvPr id="157" name="Rounded Rectangle 1"/>
          <p:cNvSpPr/>
          <p:nvPr/>
        </p:nvSpPr>
        <p:spPr>
          <a:xfrm>
            <a:off x="2167339" y="2383660"/>
            <a:ext cx="640632" cy="718582"/>
          </a:xfrm>
          <a:prstGeom prst="roundRect">
            <a:avLst>
              <a:gd name="adj" fmla="val 18695"/>
            </a:avLst>
          </a:prstGeom>
          <a:gradFill>
            <a:gsLst>
              <a:gs pos="0">
                <a:schemeClr val="accent4">
                  <a:hueOff val="-197147"/>
                  <a:satOff val="-6118"/>
                  <a:lumOff val="32436"/>
                </a:schemeClr>
              </a:gs>
              <a:gs pos="100000">
                <a:schemeClr val="accent4">
                  <a:hueOff val="-69107"/>
                  <a:satOff val="-1922"/>
                  <a:lumOff val="11399"/>
                </a:schemeClr>
              </a:gs>
            </a:gsLst>
            <a:lin ang="5400000"/>
          </a:gradFill>
          <a:ln cap="rnd">
            <a:solidFill>
              <a:schemeClr val="accent4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8" name="Rectangle 57"/>
          <p:cNvSpPr txBox="1"/>
          <p:nvPr/>
        </p:nvSpPr>
        <p:spPr>
          <a:xfrm>
            <a:off x="3146121" y="2320256"/>
            <a:ext cx="4227350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Small menu,                   fresh ingredients </a:t>
            </a:r>
          </a:p>
        </p:txBody>
      </p:sp>
      <p:sp>
        <p:nvSpPr>
          <p:cNvPr id="159" name="Rectangle 17"/>
          <p:cNvSpPr txBox="1"/>
          <p:nvPr/>
        </p:nvSpPr>
        <p:spPr>
          <a:xfrm>
            <a:off x="3374721" y="2035312"/>
            <a:ext cx="158276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Jane Doe</a:t>
            </a:r>
          </a:p>
        </p:txBody>
      </p:sp>
      <p:sp>
        <p:nvSpPr>
          <p:cNvPr id="160" name="Rectangle 20"/>
          <p:cNvSpPr txBox="1"/>
          <p:nvPr/>
        </p:nvSpPr>
        <p:spPr>
          <a:xfrm>
            <a:off x="3146121" y="4932674"/>
            <a:ext cx="4227350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Quick service, workmanlike decor</a:t>
            </a:r>
          </a:p>
        </p:txBody>
      </p:sp>
      <p:sp>
        <p:nvSpPr>
          <p:cNvPr id="161" name="Rectangle 21"/>
          <p:cNvSpPr txBox="1"/>
          <p:nvPr/>
        </p:nvSpPr>
        <p:spPr>
          <a:xfrm>
            <a:off x="3374721" y="3516360"/>
            <a:ext cx="158276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Jane Doe</a:t>
            </a:r>
          </a:p>
        </p:txBody>
      </p:sp>
      <p:sp>
        <p:nvSpPr>
          <p:cNvPr id="162" name="Rounded Rectangle 1"/>
          <p:cNvSpPr/>
          <p:nvPr/>
        </p:nvSpPr>
        <p:spPr>
          <a:xfrm>
            <a:off x="2167338" y="5000104"/>
            <a:ext cx="640632" cy="718582"/>
          </a:xfrm>
          <a:prstGeom prst="roundRect">
            <a:avLst>
              <a:gd name="adj" fmla="val 18695"/>
            </a:avLst>
          </a:prstGeom>
          <a:gradFill>
            <a:gsLst>
              <a:gs pos="0">
                <a:schemeClr val="accent4">
                  <a:hueOff val="-197147"/>
                  <a:satOff val="-6118"/>
                  <a:lumOff val="32436"/>
                </a:schemeClr>
              </a:gs>
              <a:gs pos="100000">
                <a:schemeClr val="accent4">
                  <a:hueOff val="-69107"/>
                  <a:satOff val="-1922"/>
                  <a:lumOff val="11399"/>
                </a:schemeClr>
              </a:gs>
            </a:gsLst>
            <a:lin ang="5400000"/>
          </a:gradFill>
          <a:ln cap="rnd">
            <a:solidFill>
              <a:schemeClr val="accent4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3" name="Rounded Rectangle 1"/>
          <p:cNvSpPr/>
          <p:nvPr/>
        </p:nvSpPr>
        <p:spPr>
          <a:xfrm>
            <a:off x="2167338" y="3691882"/>
            <a:ext cx="640632" cy="718583"/>
          </a:xfrm>
          <a:prstGeom prst="roundRect">
            <a:avLst>
              <a:gd name="adj" fmla="val 18695"/>
            </a:avLst>
          </a:prstGeom>
          <a:gradFill>
            <a:gsLst>
              <a:gs pos="0">
                <a:schemeClr val="accent4">
                  <a:hueOff val="-197147"/>
                  <a:satOff val="-6118"/>
                  <a:lumOff val="32436"/>
                </a:schemeClr>
              </a:gs>
              <a:gs pos="100000">
                <a:schemeClr val="accent4">
                  <a:hueOff val="-69107"/>
                  <a:satOff val="-1922"/>
                  <a:lumOff val="11399"/>
                </a:schemeClr>
              </a:gs>
            </a:gsLst>
            <a:lin ang="5400000"/>
          </a:gradFill>
          <a:ln cap="rnd">
            <a:solidFill>
              <a:schemeClr val="accent4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4" name="Rectangle 20"/>
          <p:cNvSpPr txBox="1"/>
          <p:nvPr/>
        </p:nvSpPr>
        <p:spPr>
          <a:xfrm>
            <a:off x="3146121" y="3814953"/>
            <a:ext cx="4227350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Pizzas £5-£8.  No discounts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67" name="TextBox 9"/>
          <p:cNvSpPr txBox="1"/>
          <p:nvPr/>
        </p:nvSpPr>
        <p:spPr>
          <a:xfrm>
            <a:off x="566411" y="580995"/>
            <a:ext cx="5075470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40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Franco Manca:</a:t>
            </a:r>
          </a:p>
          <a:p>
            <a:pPr>
              <a:defRPr b="1" sz="40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v. Pizza Express</a:t>
            </a:r>
          </a:p>
        </p:txBody>
      </p:sp>
      <p:graphicFrame>
        <p:nvGraphicFramePr>
          <p:cNvPr id="168" name="Table"/>
          <p:cNvGraphicFramePr/>
          <p:nvPr/>
        </p:nvGraphicFramePr>
        <p:xfrm>
          <a:off x="2245436" y="2115488"/>
          <a:ext cx="6320682" cy="452425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102660"/>
                <a:gridCol w="1272548"/>
                <a:gridCol w="1277917"/>
              </a:tblGrid>
              <a:tr h="90231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Franco Manca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Pizza Express</a:t>
                      </a:r>
                    </a:p>
                  </a:txBody>
                  <a:tcPr marL="0" marR="0" marT="0" marB="0" anchor="t" anchorCtr="0" horzOverflow="overflow"/>
                </a:tc>
              </a:tr>
              <a:tr h="90231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Price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30%+ cheaper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  <a:tr h="90231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Variety of menu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More variety</a:t>
                      </a:r>
                    </a:p>
                  </a:txBody>
                  <a:tcPr marL="0" marR="0" marT="0" marB="0" anchor="t" anchorCtr="0" horzOverflow="overflow"/>
                </a:tc>
              </a:tr>
              <a:tr h="90231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Freshness of ingredients
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Fresher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  <a:tr h="90231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Setting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More pleasant decor</a:t>
                      </a:r>
                    </a:p>
                  </a:txBody>
                  <a:tcPr marL="0" marR="0" marT="0" marB="0" anchor="t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71" name="TextBox 9"/>
          <p:cNvSpPr txBox="1"/>
          <p:nvPr/>
        </p:nvSpPr>
        <p:spPr>
          <a:xfrm>
            <a:off x="566411" y="580995"/>
            <a:ext cx="5075470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Fulham Shore: Management</a:t>
            </a:r>
          </a:p>
        </p:txBody>
      </p:sp>
      <p:graphicFrame>
        <p:nvGraphicFramePr>
          <p:cNvPr id="172" name="Table"/>
          <p:cNvGraphicFramePr/>
          <p:nvPr/>
        </p:nvGraphicFramePr>
        <p:xfrm>
          <a:off x="2210925" y="1924500"/>
          <a:ext cx="7366001" cy="508000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{CF821DB8-F4EB-4A41-A1BA-3FCAFE7338EE}</a:tableStyleId>
              </a:tblPr>
              <a:tblGrid>
                <a:gridCol w="1682733"/>
                <a:gridCol w="1456869"/>
                <a:gridCol w="1582547"/>
              </a:tblGrid>
              <a:tr h="571500">
                <a:tc>
                  <a:txBody>
                    <a:bodyPr/>
                    <a:lstStyle/>
                    <a:p>
                      <a:pPr algn="l" defTabSz="457200">
                        <a:defRPr sz="15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FFFFFF"/>
                          </a:solidFill>
                        </a:rPr>
                        <a:t>% ownership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FFFFFF"/>
                          </a:solidFill>
                        </a:rPr>
                        <a:t>Role</a:t>
                      </a:r>
                    </a:p>
                  </a:txBody>
                  <a:tcPr marL="0" marR="0" marT="0" marB="0" anchor="t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l"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FFFFFF"/>
                          </a:solidFill>
                        </a:rPr>
                        <a:t>DM Page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500"/>
                        <a:t>14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500"/>
                        <a:t>Chairman</a:t>
                      </a:r>
                    </a:p>
                  </a:txBody>
                  <a:tcPr marL="0" marR="0" marT="0" marB="0" anchor="t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algn="l"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FFFFFF"/>
                          </a:solidFill>
                        </a:rPr>
                        <a:t>NAG Mankarious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500"/>
                        <a:t>20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500"/>
                        <a:t>Managing Director</a:t>
                      </a:r>
                    </a:p>
                  </a:txBody>
                  <a:tcPr marL="0" marR="0" marT="0" marB="0" anchor="t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algn="l"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FFFFFF"/>
                          </a:solidFill>
                        </a:rPr>
                        <a:t>NJ Donaldson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500"/>
                        <a:t>2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500"/>
                        <a:t>Company Secretary</a:t>
                      </a:r>
                    </a:p>
                  </a:txBody>
                  <a:tcPr marL="0" marR="0" marT="0" marB="0" anchor="t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algn="l"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FFFFFF"/>
                          </a:solidFill>
                        </a:rPr>
                        <a:t>NCW Wong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500"/>
                        <a:t>2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500"/>
                        <a:t>Finance Director</a:t>
                      </a:r>
                    </a:p>
                  </a:txBody>
                  <a:tcPr marL="0" marR="0" marT="0" marB="0" anchor="t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algn="l"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FFFFFF"/>
                          </a:solidFill>
                        </a:rPr>
                        <a:t>MA Chapman
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500"/>
                        <a:t>0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500"/>
                        <a:t>Non-executive Director</a:t>
                      </a:r>
                    </a:p>
                  </a:txBody>
                  <a:tcPr marL="0" marR="0" marT="0" marB="0" anchor="t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algn="l"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FFFFFF"/>
                          </a:solidFill>
                        </a:rPr>
                        <a:t>DAL Gunewardena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500"/>
                        <a:t>0</a:t>
                      </a:r>
                    </a:p>
                  </a:txBody>
                  <a:tcPr marL="0" marR="0" marT="0" marB="0" anchor="t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500"/>
                        <a:t>Non-executive Director</a:t>
                      </a:r>
                    </a:p>
                  </a:txBody>
                  <a:tcPr marL="0" marR="0" marT="0" marB="0" anchor="t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75" name="Rectangle 7"/>
          <p:cNvSpPr txBox="1"/>
          <p:nvPr/>
        </p:nvSpPr>
        <p:spPr>
          <a:xfrm>
            <a:off x="1770596" y="2190569"/>
            <a:ext cx="6763803" cy="881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  <a:r>
              <a:t>£60m market capitalisation +</a:t>
            </a: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  <a:r>
              <a:t>£12.4m debt -</a:t>
            </a: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  <a:r>
              <a:t>£0.4m cash</a:t>
            </a:r>
          </a:p>
          <a:p>
            <a:pPr lvl="1" indent="228600"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  <a:r>
              <a:t>= </a:t>
            </a:r>
            <a:r>
              <a:t>£72m enterprise value</a:t>
            </a: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  <a:r>
              <a:t> </a:t>
            </a: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</p:txBody>
      </p:sp>
      <p:sp>
        <p:nvSpPr>
          <p:cNvPr id="176" name="TextBox 9"/>
          <p:cNvSpPr txBox="1"/>
          <p:nvPr/>
        </p:nvSpPr>
        <p:spPr>
          <a:xfrm>
            <a:off x="566411" y="580995"/>
            <a:ext cx="5075470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40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Fulham Shore:</a:t>
            </a:r>
          </a:p>
          <a:p>
            <a:pPr>
              <a:defRPr b="1" sz="40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Valuation</a:t>
            </a:r>
          </a:p>
        </p:txBody>
      </p:sp>
      <p:sp>
        <p:nvSpPr>
          <p:cNvPr id="177" name="Rectangle 7"/>
          <p:cNvSpPr txBox="1"/>
          <p:nvPr/>
        </p:nvSpPr>
        <p:spPr>
          <a:xfrm>
            <a:off x="1770596" y="4516230"/>
            <a:ext cx="6763803" cy="7393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80473" indent="-180473" defTabSz="457200">
              <a:lnSpc>
                <a:spcPct val="200000"/>
              </a:lnSpc>
              <a:spcBef>
                <a:spcPts val="1000"/>
              </a:spcBef>
              <a:buSzPct val="60000"/>
              <a:buBlip>
                <a:blip r:embed="rId2"/>
              </a:buBlip>
              <a:defRPr sz="2500">
                <a:solidFill>
                  <a:srgbClr val="404040"/>
                </a:solidFill>
              </a:defRPr>
            </a:pPr>
            <a:r>
              <a:t> Per restaurant = £1.2m</a:t>
            </a:r>
          </a:p>
          <a:p>
            <a:pPr marL="180473" indent="-180473" defTabSz="457200">
              <a:spcBef>
                <a:spcPts val="1000"/>
              </a:spcBef>
              <a:buSzPct val="60000"/>
              <a:buBlip>
                <a:blip r:embed="rId2"/>
              </a:buBlip>
              <a:defRPr sz="2500">
                <a:solidFill>
                  <a:srgbClr val="404040"/>
                </a:solidFill>
              </a:defRPr>
            </a:pPr>
            <a:r>
              <a:t>Wagamamas bought for £4m per restaurant</a:t>
            </a: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marL="180473" indent="-180473" defTabSz="457200">
              <a:lnSpc>
                <a:spcPct val="200000"/>
              </a:lnSpc>
              <a:spcBef>
                <a:spcPts val="1000"/>
              </a:spcBef>
              <a:buSzPct val="60000"/>
              <a:buBlip>
                <a:blip r:embed="rId2"/>
              </a:buBlip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80" name="Rectangle 7"/>
          <p:cNvSpPr txBox="1"/>
          <p:nvPr/>
        </p:nvSpPr>
        <p:spPr>
          <a:xfrm>
            <a:off x="1770596" y="2190569"/>
            <a:ext cx="6763803" cy="985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  <a:r>
              <a:t>Operating profit £0.1m +</a:t>
            </a: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  <a:r>
              <a:t>Pre-opening costs £1.2m +</a:t>
            </a: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  <a:r>
              <a:t>Amortisation of brand £0.8m +</a:t>
            </a: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  <a:r>
              <a:t>Costs of closing store and brand £1m</a:t>
            </a: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  <a:r>
              <a:t>= Steady-state profits £3.1m</a:t>
            </a: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  <a:r>
              <a:t>/£72m enterprise value</a:t>
            </a: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  <a:r>
              <a:t> </a:t>
            </a: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</p:txBody>
      </p:sp>
      <p:sp>
        <p:nvSpPr>
          <p:cNvPr id="181" name="TextBox 9"/>
          <p:cNvSpPr txBox="1"/>
          <p:nvPr/>
        </p:nvSpPr>
        <p:spPr>
          <a:xfrm>
            <a:off x="566411" y="580995"/>
            <a:ext cx="5075470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40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Fulham Shore:</a:t>
            </a:r>
          </a:p>
          <a:p>
            <a:pPr>
              <a:defRPr b="1" sz="40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Valuation</a:t>
            </a:r>
          </a:p>
        </p:txBody>
      </p:sp>
      <p:sp>
        <p:nvSpPr>
          <p:cNvPr id="182" name="Rectangle 7"/>
          <p:cNvSpPr txBox="1"/>
          <p:nvPr/>
        </p:nvSpPr>
        <p:spPr>
          <a:xfrm>
            <a:off x="1770596" y="5608430"/>
            <a:ext cx="6763803" cy="608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80473" indent="-180473" defTabSz="457200">
              <a:spcBef>
                <a:spcPts val="1000"/>
              </a:spcBef>
              <a:buSzPct val="60000"/>
              <a:buBlip>
                <a:blip r:embed="rId2"/>
              </a:buBlip>
              <a:defRPr sz="2500">
                <a:solidFill>
                  <a:srgbClr val="404040"/>
                </a:solidFill>
              </a:defRPr>
            </a:pPr>
            <a:r>
              <a:t> = x23 current profits       </a:t>
            </a: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marL="180473" indent="-180473" defTabSz="457200">
              <a:lnSpc>
                <a:spcPct val="200000"/>
              </a:lnSpc>
              <a:spcBef>
                <a:spcPts val="1000"/>
              </a:spcBef>
              <a:buSzPct val="60000"/>
              <a:buBlip>
                <a:blip r:embed="rId2"/>
              </a:buBlip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85" name="Rectangle 7"/>
          <p:cNvSpPr txBox="1"/>
          <p:nvPr/>
        </p:nvSpPr>
        <p:spPr>
          <a:xfrm>
            <a:off x="1190099" y="2392404"/>
            <a:ext cx="6763802" cy="922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80473" indent="-180473" defTabSz="457200">
              <a:lnSpc>
                <a:spcPct val="200000"/>
              </a:lnSpc>
              <a:spcBef>
                <a:spcPts val="1000"/>
              </a:spcBef>
              <a:buSzPct val="60000"/>
              <a:buBlip>
                <a:blip r:embed="rId2"/>
              </a:buBlip>
              <a:defRPr sz="2500">
                <a:solidFill>
                  <a:srgbClr val="404040"/>
                </a:solidFill>
              </a:defRPr>
            </a:pPr>
            <a:r>
              <a:t> Concept has already become impaired</a:t>
            </a:r>
          </a:p>
          <a:p>
            <a:pPr marL="180473" indent="-180473" defTabSz="457200">
              <a:lnSpc>
                <a:spcPct val="200000"/>
              </a:lnSpc>
              <a:spcBef>
                <a:spcPts val="1000"/>
              </a:spcBef>
              <a:buSzPct val="60000"/>
              <a:buBlip>
                <a:blip r:embed="rId2"/>
              </a:buBlip>
              <a:defRPr sz="2500">
                <a:solidFill>
                  <a:srgbClr val="404040"/>
                </a:solidFill>
              </a:defRPr>
            </a:pPr>
            <a:r>
              <a:t> Concept only works in London</a:t>
            </a:r>
          </a:p>
          <a:p>
            <a:pPr marL="180473" indent="-180473" defTabSz="457200">
              <a:lnSpc>
                <a:spcPct val="200000"/>
              </a:lnSpc>
              <a:spcBef>
                <a:spcPts val="1000"/>
              </a:spcBef>
              <a:buSzPct val="60000"/>
              <a:buBlip>
                <a:blip r:embed="rId2"/>
              </a:buBlip>
              <a:defRPr sz="2500">
                <a:solidFill>
                  <a:srgbClr val="404040"/>
                </a:solidFill>
              </a:defRPr>
            </a:pPr>
            <a:r>
              <a:t> Concepts become impaired</a:t>
            </a:r>
          </a:p>
          <a:p>
            <a:pPr marL="180473" indent="-180473" defTabSz="457200">
              <a:lnSpc>
                <a:spcPct val="200000"/>
              </a:lnSpc>
              <a:spcBef>
                <a:spcPts val="1000"/>
              </a:spcBef>
              <a:buSzPct val="60000"/>
              <a:buBlip>
                <a:blip r:embed="rId2"/>
              </a:buBlip>
              <a:defRPr sz="2500">
                <a:solidFill>
                  <a:srgbClr val="404040"/>
                </a:solidFill>
              </a:defRPr>
            </a:pPr>
          </a:p>
          <a:p>
            <a:pPr marL="180473" indent="-180473" defTabSz="457200">
              <a:spcBef>
                <a:spcPts val="1000"/>
              </a:spcBef>
              <a:buSzPct val="60000"/>
              <a:buBlip>
                <a:blip r:embed="rId2"/>
              </a:buBlip>
              <a:defRPr sz="2500">
                <a:solidFill>
                  <a:srgbClr val="404040"/>
                </a:solidFill>
              </a:defRPr>
            </a:pPr>
          </a:p>
          <a:p>
            <a:pPr marL="180473" indent="-180473" defTabSz="457200">
              <a:lnSpc>
                <a:spcPct val="200000"/>
              </a:lnSpc>
              <a:spcBef>
                <a:spcPts val="1000"/>
              </a:spcBef>
              <a:buSzPct val="60000"/>
              <a:buBlip>
                <a:blip r:embed="rId2"/>
              </a:buBlip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</p:txBody>
      </p:sp>
      <p:sp>
        <p:nvSpPr>
          <p:cNvPr id="186" name="TextBox 9"/>
          <p:cNvSpPr txBox="1"/>
          <p:nvPr/>
        </p:nvSpPr>
        <p:spPr>
          <a:xfrm>
            <a:off x="566411" y="580995"/>
            <a:ext cx="5075470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40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Fulham Shore:</a:t>
            </a:r>
          </a:p>
          <a:p>
            <a:pPr>
              <a:defRPr b="1" sz="40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Risks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89" name="Rectangle 7"/>
          <p:cNvSpPr txBox="1"/>
          <p:nvPr/>
        </p:nvSpPr>
        <p:spPr>
          <a:xfrm>
            <a:off x="1770596" y="2190569"/>
            <a:ext cx="6763803" cy="881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  <a:r>
              <a:t>150 restaurants </a:t>
            </a: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  <a:r>
              <a:t>£150m revenue x</a:t>
            </a: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  <a:r>
              <a:t>£0.1 profit per restaurant</a:t>
            </a: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  <a:r>
              <a:t>=15m profits</a:t>
            </a: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</p:txBody>
      </p:sp>
      <p:sp>
        <p:nvSpPr>
          <p:cNvPr id="190" name="TextBox 9"/>
          <p:cNvSpPr txBox="1"/>
          <p:nvPr/>
        </p:nvSpPr>
        <p:spPr>
          <a:xfrm>
            <a:off x="566411" y="580995"/>
            <a:ext cx="5075470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40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Fulham Shore:</a:t>
            </a:r>
          </a:p>
          <a:p>
            <a:pPr>
              <a:defRPr b="1" sz="40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My Valuation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12"/>
          <p:cNvSpPr/>
          <p:nvPr/>
        </p:nvSpPr>
        <p:spPr>
          <a:xfrm>
            <a:off x="0" y="0"/>
            <a:ext cx="9160530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grpSp>
        <p:nvGrpSpPr>
          <p:cNvPr id="87" name="Group 5"/>
          <p:cNvGrpSpPr/>
          <p:nvPr/>
        </p:nvGrpSpPr>
        <p:grpSpPr>
          <a:xfrm>
            <a:off x="601865" y="1455932"/>
            <a:ext cx="8012576" cy="2630687"/>
            <a:chOff x="0" y="0"/>
            <a:chExt cx="8012575" cy="2630685"/>
          </a:xfrm>
        </p:grpSpPr>
        <p:sp>
          <p:nvSpPr>
            <p:cNvPr id="82" name="Rectangle 3"/>
            <p:cNvSpPr/>
            <p:nvPr/>
          </p:nvSpPr>
          <p:spPr>
            <a:xfrm>
              <a:off x="203677" y="0"/>
              <a:ext cx="2242460" cy="2242459"/>
            </a:xfrm>
            <a:prstGeom prst="rect">
              <a:avLst/>
            </a:prstGeom>
            <a:solidFill>
              <a:schemeClr val="accent2">
                <a:alpha val="50123"/>
              </a:schemeClr>
            </a:solidFill>
            <a:ln w="12700" cap="flat">
              <a:noFill/>
              <a:miter lim="400000"/>
            </a:ln>
            <a:effectLst>
              <a:reflection blurRad="0" stA="50000" stPos="0" endA="0" endPos="40000" dist="0" dir="5400000" fadeDir="5400000" sx="100000" sy="-100000" kx="0" ky="0" algn="bl" rotWithShape="0"/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83" name="Rectangle 21"/>
            <p:cNvSpPr/>
            <p:nvPr/>
          </p:nvSpPr>
          <p:spPr>
            <a:xfrm>
              <a:off x="5559450" y="0"/>
              <a:ext cx="2242459" cy="2242459"/>
            </a:xfrm>
            <a:prstGeom prst="rect">
              <a:avLst/>
            </a:prstGeom>
            <a:solidFill>
              <a:schemeClr val="accent2">
                <a:alpha val="49687"/>
              </a:schemeClr>
            </a:solidFill>
            <a:ln w="19050" cap="rnd">
              <a:solidFill>
                <a:srgbClr val="784939">
                  <a:alpha val="49687"/>
                </a:srgbClr>
              </a:solidFill>
              <a:prstDash val="solid"/>
              <a:round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4" name="TextBox 15"/>
            <p:cNvSpPr txBox="1"/>
            <p:nvPr/>
          </p:nvSpPr>
          <p:spPr>
            <a:xfrm>
              <a:off x="0" y="748545"/>
              <a:ext cx="2642079" cy="148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b="1" sz="6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36%</a:t>
              </a:r>
            </a:p>
            <a:p>
              <a:pPr algn="ctr">
                <a:defRPr b="1" sz="2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revenues</a:t>
              </a:r>
            </a:p>
          </p:txBody>
        </p:sp>
        <p:sp>
          <p:nvSpPr>
            <p:cNvPr id="85" name="TextBox 23"/>
            <p:cNvSpPr txBox="1"/>
            <p:nvPr/>
          </p:nvSpPr>
          <p:spPr>
            <a:xfrm>
              <a:off x="5370496" y="748545"/>
              <a:ext cx="2642080" cy="1882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b="1" sz="6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64%</a:t>
              </a:r>
            </a:p>
            <a:p>
              <a:pPr algn="ctr">
                <a:defRPr b="1" sz="2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revenues</a:t>
              </a:r>
            </a:p>
          </p:txBody>
        </p:sp>
        <p:sp>
          <p:nvSpPr>
            <p:cNvPr id="86" name="TextBox 27"/>
            <p:cNvSpPr txBox="1"/>
            <p:nvPr/>
          </p:nvSpPr>
          <p:spPr>
            <a:xfrm>
              <a:off x="3028853" y="179216"/>
              <a:ext cx="1890623" cy="1932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2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Owns and operates two restaurant chains</a:t>
              </a:r>
            </a:p>
          </p:txBody>
        </p:sp>
      </p:grpSp>
      <p:pic>
        <p:nvPicPr>
          <p:cNvPr id="8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32898" r="0" b="32898"/>
          <a:stretch>
            <a:fillRect/>
          </a:stretch>
        </p:blipFill>
        <p:spPr>
          <a:xfrm>
            <a:off x="6156452" y="1446887"/>
            <a:ext cx="2243627" cy="575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7073" y="1450298"/>
            <a:ext cx="2243578" cy="4879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93" name="TextBox 9"/>
          <p:cNvSpPr txBox="1"/>
          <p:nvPr/>
        </p:nvSpPr>
        <p:spPr>
          <a:xfrm>
            <a:off x="614546" y="3115281"/>
            <a:ext cx="5018149" cy="227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7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Fulham Shore plc</a:t>
            </a:r>
          </a:p>
        </p:txBody>
      </p:sp>
      <p:sp>
        <p:nvSpPr>
          <p:cNvPr id="194" name="Rectangle 16"/>
          <p:cNvSpPr txBox="1"/>
          <p:nvPr/>
        </p:nvSpPr>
        <p:spPr>
          <a:xfrm>
            <a:off x="697675" y="775853"/>
            <a:ext cx="3264725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13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PRESENTATION BY STEPHEN GOLDING</a:t>
            </a:r>
          </a:p>
        </p:txBody>
      </p:sp>
      <p:sp>
        <p:nvSpPr>
          <p:cNvPr id="195" name="Rectangle 10"/>
          <p:cNvSpPr txBox="1"/>
          <p:nvPr/>
        </p:nvSpPr>
        <p:spPr>
          <a:xfrm>
            <a:off x="614546" y="5423606"/>
            <a:ext cx="5018149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3400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LON:FUL</a:t>
            </a:r>
          </a:p>
        </p:txBody>
      </p:sp>
      <p:sp>
        <p:nvSpPr>
          <p:cNvPr id="196" name="Rectangle 3"/>
          <p:cNvSpPr/>
          <p:nvPr/>
        </p:nvSpPr>
        <p:spPr>
          <a:xfrm>
            <a:off x="6175168" y="0"/>
            <a:ext cx="2968832" cy="6858000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D9D9D9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19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63251" y="4533187"/>
            <a:ext cx="6188096" cy="23040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63251" y="-23953"/>
            <a:ext cx="6188096" cy="23040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203" t="101" r="0" b="101"/>
          <a:stretch>
            <a:fillRect/>
          </a:stretch>
        </p:blipFill>
        <p:spPr>
          <a:xfrm>
            <a:off x="6163251" y="2276961"/>
            <a:ext cx="6188096" cy="23040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92" name="Rectangle 7"/>
          <p:cNvSpPr txBox="1"/>
          <p:nvPr/>
        </p:nvSpPr>
        <p:spPr>
          <a:xfrm>
            <a:off x="1770596" y="2190569"/>
            <a:ext cx="6763803" cy="1196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80473" indent="-180473" defTabSz="457200">
              <a:lnSpc>
                <a:spcPct val="200000"/>
              </a:lnSpc>
              <a:spcBef>
                <a:spcPts val="1000"/>
              </a:spcBef>
              <a:buSzPct val="60000"/>
              <a:buBlip>
                <a:blip r:embed="rId2"/>
              </a:buBlip>
              <a:defRPr sz="2500">
                <a:solidFill>
                  <a:srgbClr val="404040"/>
                </a:solidFill>
              </a:defRPr>
            </a:pPr>
            <a:r>
              <a:t> Stable gross margins, race for sales</a:t>
            </a:r>
          </a:p>
          <a:p>
            <a:pPr marL="180473" indent="-180473" defTabSz="457200">
              <a:lnSpc>
                <a:spcPct val="200000"/>
              </a:lnSpc>
              <a:spcBef>
                <a:spcPts val="1000"/>
              </a:spcBef>
              <a:buSzPct val="60000"/>
              <a:buBlip>
                <a:blip r:embed="rId2"/>
              </a:buBlip>
              <a:defRPr sz="2500">
                <a:solidFill>
                  <a:srgbClr val="404040"/>
                </a:solidFill>
              </a:defRPr>
            </a:pPr>
            <a:r>
              <a:t> Popularity of concepts is key</a:t>
            </a:r>
          </a:p>
          <a:p>
            <a:pPr marL="180473" indent="-180473" defTabSz="457200">
              <a:lnSpc>
                <a:spcPct val="200000"/>
              </a:lnSpc>
              <a:spcBef>
                <a:spcPts val="1000"/>
              </a:spcBef>
              <a:buSzPct val="60000"/>
              <a:buBlip>
                <a:blip r:embed="rId2"/>
              </a:buBlip>
              <a:defRPr sz="2500">
                <a:solidFill>
                  <a:srgbClr val="404040"/>
                </a:solidFill>
              </a:defRPr>
            </a:pPr>
            <a:r>
              <a:t> No moats</a:t>
            </a:r>
          </a:p>
          <a:p>
            <a:pPr marL="180473" indent="-180473" defTabSz="457200">
              <a:lnSpc>
                <a:spcPct val="200000"/>
              </a:lnSpc>
              <a:spcBef>
                <a:spcPts val="1000"/>
              </a:spcBef>
              <a:buSzPct val="60000"/>
              <a:buBlip>
                <a:blip r:embed="rId2"/>
              </a:buBlip>
              <a:defRPr sz="2500">
                <a:solidFill>
                  <a:srgbClr val="404040"/>
                </a:solidFill>
              </a:defRPr>
            </a:pPr>
            <a:r>
              <a:t> Chains gaining share from independents</a:t>
            </a:r>
          </a:p>
          <a:p>
            <a:pPr marL="180473" indent="-180473" defTabSz="457200">
              <a:lnSpc>
                <a:spcPct val="200000"/>
              </a:lnSpc>
              <a:spcBef>
                <a:spcPts val="1000"/>
              </a:spcBef>
              <a:buSzPct val="60000"/>
              <a:buBlip>
                <a:blip r:embed="rId2"/>
              </a:buBlip>
              <a:defRPr sz="2500">
                <a:solidFill>
                  <a:srgbClr val="404040"/>
                </a:solidFill>
              </a:defRPr>
            </a:pPr>
            <a:r>
              <a:t> Durable product</a:t>
            </a:r>
          </a:p>
          <a:p>
            <a:pPr defTabSz="457200">
              <a:lnSpc>
                <a:spcPct val="200000"/>
              </a:lnSpc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marL="180473" indent="-180473" defTabSz="457200">
              <a:lnSpc>
                <a:spcPct val="200000"/>
              </a:lnSpc>
              <a:spcBef>
                <a:spcPts val="1000"/>
              </a:spcBef>
              <a:buSzPct val="60000"/>
              <a:buBlip>
                <a:blip r:embed="rId2"/>
              </a:buBlip>
              <a:defRPr sz="2500">
                <a:solidFill>
                  <a:srgbClr val="404040"/>
                </a:solidFill>
              </a:defRPr>
            </a:pPr>
          </a:p>
          <a:p>
            <a:pPr marL="180473" indent="-180473" defTabSz="457200">
              <a:spcBef>
                <a:spcPts val="1000"/>
              </a:spcBef>
              <a:buSzPct val="60000"/>
              <a:buBlip>
                <a:blip r:embed="rId2"/>
              </a:buBlip>
              <a:defRPr sz="2500">
                <a:solidFill>
                  <a:srgbClr val="404040"/>
                </a:solidFill>
              </a:defRPr>
            </a:pPr>
          </a:p>
          <a:p>
            <a:pPr marL="180473" indent="-180473" defTabSz="457200">
              <a:lnSpc>
                <a:spcPct val="200000"/>
              </a:lnSpc>
              <a:spcBef>
                <a:spcPts val="1000"/>
              </a:spcBef>
              <a:buSzPct val="60000"/>
              <a:buBlip>
                <a:blip r:embed="rId2"/>
              </a:buBlip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  <a:p>
            <a:pPr defTabSz="457200">
              <a:spcBef>
                <a:spcPts val="1000"/>
              </a:spcBef>
              <a:defRPr sz="2500">
                <a:solidFill>
                  <a:srgbClr val="404040"/>
                </a:solidFill>
              </a:defRPr>
            </a:pPr>
          </a:p>
        </p:txBody>
      </p:sp>
      <p:sp>
        <p:nvSpPr>
          <p:cNvPr id="93" name="TextBox 9"/>
          <p:cNvSpPr txBox="1"/>
          <p:nvPr/>
        </p:nvSpPr>
        <p:spPr>
          <a:xfrm>
            <a:off x="566411" y="580995"/>
            <a:ext cx="5075470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40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Restaurant industry:</a:t>
            </a:r>
          </a:p>
          <a:p>
            <a:pPr>
              <a:defRPr b="1" sz="40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Characteristics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12"/>
          <p:cNvSpPr/>
          <p:nvPr/>
        </p:nvSpPr>
        <p:spPr>
          <a:xfrm>
            <a:off x="0" y="0"/>
            <a:ext cx="9160530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Thvdfghgfsqa</a:t>
            </a:r>
          </a:p>
        </p:txBody>
      </p:sp>
      <p:grpSp>
        <p:nvGrpSpPr>
          <p:cNvPr id="105" name="Group 5"/>
          <p:cNvGrpSpPr/>
          <p:nvPr/>
        </p:nvGrpSpPr>
        <p:grpSpPr>
          <a:xfrm>
            <a:off x="612912" y="2344932"/>
            <a:ext cx="7983493" cy="3293258"/>
            <a:chOff x="11047" y="0"/>
            <a:chExt cx="7983492" cy="3293256"/>
          </a:xfrm>
        </p:grpSpPr>
        <p:sp>
          <p:nvSpPr>
            <p:cNvPr id="96" name="TextBox 18"/>
            <p:cNvSpPr txBox="1"/>
            <p:nvPr/>
          </p:nvSpPr>
          <p:spPr>
            <a:xfrm>
              <a:off x="386775" y="2465216"/>
              <a:ext cx="1890623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2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Restaurants</a:t>
              </a:r>
            </a:p>
          </p:txBody>
        </p:sp>
        <p:sp>
          <p:nvSpPr>
            <p:cNvPr id="97" name="Rectangle 3"/>
            <p:cNvSpPr/>
            <p:nvPr/>
          </p:nvSpPr>
          <p:spPr>
            <a:xfrm>
              <a:off x="203677" y="0"/>
              <a:ext cx="2242460" cy="224245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98" name="Rectangle 20"/>
            <p:cNvSpPr/>
            <p:nvPr/>
          </p:nvSpPr>
          <p:spPr>
            <a:xfrm>
              <a:off x="2881564" y="0"/>
              <a:ext cx="2242459" cy="224245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99" name="Rectangle 21"/>
            <p:cNvSpPr/>
            <p:nvPr/>
          </p:nvSpPr>
          <p:spPr>
            <a:xfrm>
              <a:off x="5559450" y="0"/>
              <a:ext cx="2242459" cy="224245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0" name="TextBox 15"/>
            <p:cNvSpPr txBox="1"/>
            <p:nvPr/>
          </p:nvSpPr>
          <p:spPr>
            <a:xfrm>
              <a:off x="11047" y="694509"/>
              <a:ext cx="2642079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5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16</a:t>
              </a:r>
            </a:p>
          </p:txBody>
        </p:sp>
        <p:sp>
          <p:nvSpPr>
            <p:cNvPr id="101" name="TextBox 22"/>
            <p:cNvSpPr txBox="1"/>
            <p:nvPr/>
          </p:nvSpPr>
          <p:spPr>
            <a:xfrm>
              <a:off x="2681753" y="694509"/>
              <a:ext cx="2642080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5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£18.1m</a:t>
              </a:r>
            </a:p>
          </p:txBody>
        </p:sp>
        <p:sp>
          <p:nvSpPr>
            <p:cNvPr id="102" name="TextBox 27"/>
            <p:cNvSpPr txBox="1"/>
            <p:nvPr/>
          </p:nvSpPr>
          <p:spPr>
            <a:xfrm>
              <a:off x="3028853" y="2465216"/>
              <a:ext cx="1890623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2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Revenues</a:t>
              </a:r>
            </a:p>
          </p:txBody>
        </p:sp>
        <p:sp>
          <p:nvSpPr>
            <p:cNvPr id="103" name="TextBox 30"/>
            <p:cNvSpPr txBox="1"/>
            <p:nvPr/>
          </p:nvSpPr>
          <p:spPr>
            <a:xfrm>
              <a:off x="5742134" y="2465216"/>
              <a:ext cx="1890623" cy="828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2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Operating Profit</a:t>
              </a:r>
            </a:p>
          </p:txBody>
        </p:sp>
        <p:sp>
          <p:nvSpPr>
            <p:cNvPr id="104" name="TextBox 22"/>
            <p:cNvSpPr txBox="1"/>
            <p:nvPr/>
          </p:nvSpPr>
          <p:spPr>
            <a:xfrm>
              <a:off x="5352461" y="694509"/>
              <a:ext cx="2642079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5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£718k</a:t>
              </a:r>
            </a:p>
          </p:txBody>
        </p:sp>
      </p:grpSp>
      <p:pic>
        <p:nvPicPr>
          <p:cNvPr id="10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1784" y="489632"/>
            <a:ext cx="5536962" cy="12042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9"/>
          <p:cNvSpPr txBox="1"/>
          <p:nvPr/>
        </p:nvSpPr>
        <p:spPr>
          <a:xfrm>
            <a:off x="566411" y="580995"/>
            <a:ext cx="3963630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The Real Greek:  History</a:t>
            </a:r>
          </a:p>
        </p:txBody>
      </p:sp>
      <p:sp>
        <p:nvSpPr>
          <p:cNvPr id="111" name="Rounded Rectangle 1"/>
          <p:cNvSpPr/>
          <p:nvPr/>
        </p:nvSpPr>
        <p:spPr>
          <a:xfrm>
            <a:off x="2167338" y="2383660"/>
            <a:ext cx="640633" cy="718583"/>
          </a:xfrm>
          <a:prstGeom prst="roundRect">
            <a:avLst>
              <a:gd name="adj" fmla="val 18695"/>
            </a:avLst>
          </a:prstGeom>
          <a:gradFill>
            <a:gsLst>
              <a:gs pos="0">
                <a:schemeClr val="accent4">
                  <a:hueOff val="-197147"/>
                  <a:satOff val="-6118"/>
                  <a:lumOff val="32436"/>
                </a:schemeClr>
              </a:gs>
              <a:gs pos="100000">
                <a:schemeClr val="accent4">
                  <a:hueOff val="-69107"/>
                  <a:satOff val="-1922"/>
                  <a:lumOff val="11399"/>
                </a:schemeClr>
              </a:gs>
            </a:gsLst>
            <a:lin ang="5400000"/>
          </a:gradFill>
          <a:ln cap="rnd">
            <a:solidFill>
              <a:schemeClr val="accent4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" name="Rectangle 57"/>
          <p:cNvSpPr txBox="1"/>
          <p:nvPr/>
        </p:nvSpPr>
        <p:spPr>
          <a:xfrm>
            <a:off x="3146121" y="2506731"/>
            <a:ext cx="4227350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Founded in London in 1999</a:t>
            </a:r>
          </a:p>
        </p:txBody>
      </p:sp>
      <p:sp>
        <p:nvSpPr>
          <p:cNvPr id="113" name="Rectangle 17"/>
          <p:cNvSpPr txBox="1"/>
          <p:nvPr/>
        </p:nvSpPr>
        <p:spPr>
          <a:xfrm>
            <a:off x="3374721" y="2035312"/>
            <a:ext cx="158276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Jane Doe</a:t>
            </a:r>
          </a:p>
        </p:txBody>
      </p:sp>
      <p:sp>
        <p:nvSpPr>
          <p:cNvPr id="114" name="Rectangle 21"/>
          <p:cNvSpPr txBox="1"/>
          <p:nvPr/>
        </p:nvSpPr>
        <p:spPr>
          <a:xfrm>
            <a:off x="3374721" y="3516360"/>
            <a:ext cx="158276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Jane Doe</a:t>
            </a:r>
          </a:p>
        </p:txBody>
      </p:sp>
      <p:sp>
        <p:nvSpPr>
          <p:cNvPr id="115" name="Rounded Rectangle 1"/>
          <p:cNvSpPr/>
          <p:nvPr/>
        </p:nvSpPr>
        <p:spPr>
          <a:xfrm>
            <a:off x="2167338" y="5000104"/>
            <a:ext cx="640633" cy="718582"/>
          </a:xfrm>
          <a:prstGeom prst="roundRect">
            <a:avLst>
              <a:gd name="adj" fmla="val 18695"/>
            </a:avLst>
          </a:prstGeom>
          <a:gradFill>
            <a:gsLst>
              <a:gs pos="0">
                <a:schemeClr val="accent4">
                  <a:hueOff val="-197147"/>
                  <a:satOff val="-6118"/>
                  <a:lumOff val="32436"/>
                </a:schemeClr>
              </a:gs>
              <a:gs pos="100000">
                <a:schemeClr val="accent4">
                  <a:hueOff val="-69107"/>
                  <a:satOff val="-1922"/>
                  <a:lumOff val="11399"/>
                </a:schemeClr>
              </a:gs>
            </a:gsLst>
            <a:lin ang="5400000"/>
          </a:gradFill>
          <a:ln cap="rnd">
            <a:solidFill>
              <a:schemeClr val="accent4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6" name="Rounded Rectangle 1"/>
          <p:cNvSpPr/>
          <p:nvPr/>
        </p:nvSpPr>
        <p:spPr>
          <a:xfrm>
            <a:off x="2167338" y="3691882"/>
            <a:ext cx="640633" cy="718582"/>
          </a:xfrm>
          <a:prstGeom prst="roundRect">
            <a:avLst>
              <a:gd name="adj" fmla="val 18695"/>
            </a:avLst>
          </a:prstGeom>
          <a:gradFill>
            <a:gsLst>
              <a:gs pos="0">
                <a:schemeClr val="accent4">
                  <a:hueOff val="-197147"/>
                  <a:satOff val="-6118"/>
                  <a:lumOff val="32436"/>
                </a:schemeClr>
              </a:gs>
              <a:gs pos="100000">
                <a:schemeClr val="accent4">
                  <a:hueOff val="-69107"/>
                  <a:satOff val="-1922"/>
                  <a:lumOff val="11399"/>
                </a:schemeClr>
              </a:gs>
            </a:gsLst>
            <a:lin ang="5400000"/>
          </a:gradFill>
          <a:ln cap="rnd">
            <a:solidFill>
              <a:schemeClr val="accent4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7" name="Rectangle 57"/>
          <p:cNvSpPr txBox="1"/>
          <p:nvPr/>
        </p:nvSpPr>
        <p:spPr>
          <a:xfrm>
            <a:off x="3146121" y="3814953"/>
            <a:ext cx="4227350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Grown slowly over the years</a:t>
            </a:r>
          </a:p>
        </p:txBody>
      </p:sp>
      <p:sp>
        <p:nvSpPr>
          <p:cNvPr id="118" name="Rectangle 57"/>
          <p:cNvSpPr txBox="1"/>
          <p:nvPr/>
        </p:nvSpPr>
        <p:spPr>
          <a:xfrm>
            <a:off x="3146121" y="5123174"/>
            <a:ext cx="4227350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Only UK-based Greek chain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Box 9"/>
          <p:cNvSpPr txBox="1"/>
          <p:nvPr/>
        </p:nvSpPr>
        <p:spPr>
          <a:xfrm>
            <a:off x="566411" y="580995"/>
            <a:ext cx="3963630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The Real Greek:  Concept</a:t>
            </a:r>
          </a:p>
        </p:txBody>
      </p:sp>
      <p:sp>
        <p:nvSpPr>
          <p:cNvPr id="121" name="Rounded Rectangle 1"/>
          <p:cNvSpPr/>
          <p:nvPr/>
        </p:nvSpPr>
        <p:spPr>
          <a:xfrm>
            <a:off x="2167339" y="2383660"/>
            <a:ext cx="640632" cy="718582"/>
          </a:xfrm>
          <a:prstGeom prst="roundRect">
            <a:avLst>
              <a:gd name="adj" fmla="val 18695"/>
            </a:avLst>
          </a:prstGeom>
          <a:gradFill>
            <a:gsLst>
              <a:gs pos="0">
                <a:schemeClr val="accent4">
                  <a:hueOff val="-197147"/>
                  <a:satOff val="-6118"/>
                  <a:lumOff val="32436"/>
                </a:schemeClr>
              </a:gs>
              <a:gs pos="100000">
                <a:schemeClr val="accent4">
                  <a:hueOff val="-69107"/>
                  <a:satOff val="-1922"/>
                  <a:lumOff val="11399"/>
                </a:schemeClr>
              </a:gs>
            </a:gsLst>
            <a:lin ang="5400000"/>
          </a:gradFill>
          <a:ln cap="rnd">
            <a:solidFill>
              <a:schemeClr val="accent4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2" name="Rectangle 57"/>
          <p:cNvSpPr txBox="1"/>
          <p:nvPr/>
        </p:nvSpPr>
        <p:spPr>
          <a:xfrm>
            <a:off x="3146121" y="2320256"/>
            <a:ext cx="4227350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Hot or cold Meze-style smaller dishes</a:t>
            </a:r>
          </a:p>
        </p:txBody>
      </p:sp>
      <p:sp>
        <p:nvSpPr>
          <p:cNvPr id="123" name="Rectangle 17"/>
          <p:cNvSpPr txBox="1"/>
          <p:nvPr/>
        </p:nvSpPr>
        <p:spPr>
          <a:xfrm>
            <a:off x="3374721" y="2035312"/>
            <a:ext cx="158276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Jane Doe</a:t>
            </a:r>
          </a:p>
        </p:txBody>
      </p:sp>
      <p:sp>
        <p:nvSpPr>
          <p:cNvPr id="124" name="Rectangle 20"/>
          <p:cNvSpPr txBox="1"/>
          <p:nvPr/>
        </p:nvSpPr>
        <p:spPr>
          <a:xfrm>
            <a:off x="3146121" y="5123174"/>
            <a:ext cx="4227350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Outdoor dining</a:t>
            </a:r>
          </a:p>
        </p:txBody>
      </p:sp>
      <p:sp>
        <p:nvSpPr>
          <p:cNvPr id="125" name="Rectangle 21"/>
          <p:cNvSpPr txBox="1"/>
          <p:nvPr/>
        </p:nvSpPr>
        <p:spPr>
          <a:xfrm>
            <a:off x="3374721" y="3516360"/>
            <a:ext cx="158276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Jane Doe</a:t>
            </a:r>
          </a:p>
        </p:txBody>
      </p:sp>
      <p:sp>
        <p:nvSpPr>
          <p:cNvPr id="126" name="Rectangle 24"/>
          <p:cNvSpPr txBox="1"/>
          <p:nvPr/>
        </p:nvSpPr>
        <p:spPr>
          <a:xfrm>
            <a:off x="3374721" y="4874297"/>
            <a:ext cx="158276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John Doe</a:t>
            </a:r>
          </a:p>
        </p:txBody>
      </p:sp>
      <p:sp>
        <p:nvSpPr>
          <p:cNvPr id="127" name="Rounded Rectangle 1"/>
          <p:cNvSpPr/>
          <p:nvPr/>
        </p:nvSpPr>
        <p:spPr>
          <a:xfrm>
            <a:off x="2167338" y="5000104"/>
            <a:ext cx="640632" cy="718582"/>
          </a:xfrm>
          <a:prstGeom prst="roundRect">
            <a:avLst>
              <a:gd name="adj" fmla="val 18695"/>
            </a:avLst>
          </a:prstGeom>
          <a:gradFill>
            <a:gsLst>
              <a:gs pos="0">
                <a:schemeClr val="accent4">
                  <a:hueOff val="-197147"/>
                  <a:satOff val="-6118"/>
                  <a:lumOff val="32436"/>
                </a:schemeClr>
              </a:gs>
              <a:gs pos="100000">
                <a:schemeClr val="accent4">
                  <a:hueOff val="-69107"/>
                  <a:satOff val="-1922"/>
                  <a:lumOff val="11399"/>
                </a:schemeClr>
              </a:gs>
            </a:gsLst>
            <a:lin ang="5400000"/>
          </a:gradFill>
          <a:ln cap="rnd">
            <a:solidFill>
              <a:schemeClr val="accent4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" name="Rounded Rectangle 1"/>
          <p:cNvSpPr/>
          <p:nvPr/>
        </p:nvSpPr>
        <p:spPr>
          <a:xfrm>
            <a:off x="2167338" y="3691882"/>
            <a:ext cx="640632" cy="718583"/>
          </a:xfrm>
          <a:prstGeom prst="roundRect">
            <a:avLst>
              <a:gd name="adj" fmla="val 18695"/>
            </a:avLst>
          </a:prstGeom>
          <a:gradFill>
            <a:gsLst>
              <a:gs pos="0">
                <a:schemeClr val="accent4">
                  <a:hueOff val="-197147"/>
                  <a:satOff val="-6118"/>
                  <a:lumOff val="32436"/>
                </a:schemeClr>
              </a:gs>
              <a:gs pos="100000">
                <a:schemeClr val="accent4">
                  <a:hueOff val="-69107"/>
                  <a:satOff val="-1922"/>
                  <a:lumOff val="11399"/>
                </a:schemeClr>
              </a:gs>
            </a:gsLst>
            <a:lin ang="5400000"/>
          </a:gradFill>
          <a:ln cap="rnd">
            <a:solidFill>
              <a:schemeClr val="accent4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" name="Rectangle 20"/>
          <p:cNvSpPr txBox="1"/>
          <p:nvPr/>
        </p:nvSpPr>
        <p:spPr>
          <a:xfrm>
            <a:off x="3146121" y="3624453"/>
            <a:ext cx="4227350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Lunch menu £8.50, Meze dishes £4-£7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2"/>
          <p:cNvSpPr/>
          <p:nvPr/>
        </p:nvSpPr>
        <p:spPr>
          <a:xfrm>
            <a:off x="0" y="0"/>
            <a:ext cx="9160530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Thvdfghgfsqa</a:t>
            </a:r>
          </a:p>
        </p:txBody>
      </p:sp>
      <p:grpSp>
        <p:nvGrpSpPr>
          <p:cNvPr id="141" name="Group 5"/>
          <p:cNvGrpSpPr/>
          <p:nvPr/>
        </p:nvGrpSpPr>
        <p:grpSpPr>
          <a:xfrm>
            <a:off x="612912" y="2344932"/>
            <a:ext cx="7983492" cy="3293258"/>
            <a:chOff x="11047" y="0"/>
            <a:chExt cx="7983491" cy="3293256"/>
          </a:xfrm>
        </p:grpSpPr>
        <p:sp>
          <p:nvSpPr>
            <p:cNvPr id="132" name="TextBox 18"/>
            <p:cNvSpPr txBox="1"/>
            <p:nvPr/>
          </p:nvSpPr>
          <p:spPr>
            <a:xfrm>
              <a:off x="386775" y="2465216"/>
              <a:ext cx="1890623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2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Restaurants</a:t>
              </a:r>
            </a:p>
          </p:txBody>
        </p:sp>
        <p:sp>
          <p:nvSpPr>
            <p:cNvPr id="133" name="Rectangle 3"/>
            <p:cNvSpPr/>
            <p:nvPr/>
          </p:nvSpPr>
          <p:spPr>
            <a:xfrm>
              <a:off x="203677" y="0"/>
              <a:ext cx="2242460" cy="224245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4" name="Rectangle 20"/>
            <p:cNvSpPr/>
            <p:nvPr/>
          </p:nvSpPr>
          <p:spPr>
            <a:xfrm>
              <a:off x="2881564" y="0"/>
              <a:ext cx="2242459" cy="224245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5" name="Rectangle 21"/>
            <p:cNvSpPr/>
            <p:nvPr/>
          </p:nvSpPr>
          <p:spPr>
            <a:xfrm>
              <a:off x="5559450" y="0"/>
              <a:ext cx="2242459" cy="224245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6" name="TextBox 15"/>
            <p:cNvSpPr txBox="1"/>
            <p:nvPr/>
          </p:nvSpPr>
          <p:spPr>
            <a:xfrm>
              <a:off x="11047" y="694509"/>
              <a:ext cx="2642079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5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43</a:t>
              </a:r>
            </a:p>
          </p:txBody>
        </p:sp>
        <p:sp>
          <p:nvSpPr>
            <p:cNvPr id="137" name="TextBox 22"/>
            <p:cNvSpPr txBox="1"/>
            <p:nvPr/>
          </p:nvSpPr>
          <p:spPr>
            <a:xfrm>
              <a:off x="2681753" y="694509"/>
              <a:ext cx="2642080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5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£36.5m</a:t>
              </a:r>
            </a:p>
          </p:txBody>
        </p:sp>
        <p:sp>
          <p:nvSpPr>
            <p:cNvPr id="138" name="TextBox 27"/>
            <p:cNvSpPr txBox="1"/>
            <p:nvPr/>
          </p:nvSpPr>
          <p:spPr>
            <a:xfrm>
              <a:off x="3028853" y="2465216"/>
              <a:ext cx="1890623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2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Revenues</a:t>
              </a:r>
            </a:p>
          </p:txBody>
        </p:sp>
        <p:sp>
          <p:nvSpPr>
            <p:cNvPr id="139" name="TextBox 30"/>
            <p:cNvSpPr txBox="1"/>
            <p:nvPr/>
          </p:nvSpPr>
          <p:spPr>
            <a:xfrm>
              <a:off x="5742134" y="2465216"/>
              <a:ext cx="1890623" cy="828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2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Operating Profit</a:t>
              </a:r>
            </a:p>
          </p:txBody>
        </p:sp>
        <p:sp>
          <p:nvSpPr>
            <p:cNvPr id="140" name="TextBox 22"/>
            <p:cNvSpPr txBox="1"/>
            <p:nvPr/>
          </p:nvSpPr>
          <p:spPr>
            <a:xfrm>
              <a:off x="5352460" y="694509"/>
              <a:ext cx="2642079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5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£78k</a:t>
              </a:r>
            </a:p>
          </p:txBody>
        </p:sp>
      </p:grpSp>
      <p:pic>
        <p:nvPicPr>
          <p:cNvPr id="1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0865" y="259801"/>
            <a:ext cx="3098801" cy="190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Ion Boardroom">
  <a:themeElements>
    <a:clrScheme name="Ion Boardroo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0000FF"/>
      </a:hlink>
      <a:folHlink>
        <a:srgbClr val="FF00FF"/>
      </a:folHlink>
    </a:clrScheme>
    <a:fontScheme name="Ion Boardroom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on Boardroom">
  <a:themeElements>
    <a:clrScheme name="Ion Boardroo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0000FF"/>
      </a:hlink>
      <a:folHlink>
        <a:srgbClr val="FF00FF"/>
      </a:folHlink>
    </a:clrScheme>
    <a:fontScheme name="Ion Boardroom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