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0" r:id="rId3"/>
    <p:sldId id="259" r:id="rId4"/>
    <p:sldId id="258" r:id="rId5"/>
    <p:sldId id="257" r:id="rId6"/>
    <p:sldId id="261" r:id="rId7"/>
    <p:sldId id="262" r:id="rId8"/>
    <p:sldId id="263" r:id="rId9"/>
    <p:sldId id="264" r:id="rId10"/>
    <p:sldId id="269" r:id="rId11"/>
    <p:sldId id="268" r:id="rId12"/>
    <p:sldId id="272" r:id="rId13"/>
    <p:sldId id="265" r:id="rId14"/>
    <p:sldId id="266"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390" y="-6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C3657-3078-4025-8EBC-F0B12BBDCED5}" type="datetimeFigureOut">
              <a:rPr lang="en-GB" smtClean="0"/>
              <a:t>10/05/2018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D695A-39A9-4FF8-BF98-28BCC6CA7082}" type="slidenum">
              <a:rPr lang="en-GB" smtClean="0"/>
              <a:t>‹#›</a:t>
            </a:fld>
            <a:endParaRPr lang="en-GB"/>
          </a:p>
        </p:txBody>
      </p:sp>
    </p:spTree>
    <p:extLst>
      <p:ext uri="{BB962C8B-B14F-4D97-AF65-F5344CB8AC3E}">
        <p14:creationId xmlns:p14="http://schemas.microsoft.com/office/powerpoint/2010/main" val="46316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8F12F-BDF6-4228-960F-74645E22396B}" type="slidenum">
              <a:rPr lang="en-GB" smtClean="0"/>
              <a:t>16</a:t>
            </a:fld>
            <a:endParaRPr lang="en-GB"/>
          </a:p>
        </p:txBody>
      </p:sp>
    </p:spTree>
    <p:extLst>
      <p:ext uri="{BB962C8B-B14F-4D97-AF65-F5344CB8AC3E}">
        <p14:creationId xmlns:p14="http://schemas.microsoft.com/office/powerpoint/2010/main" val="271255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1ADB12-BF9B-48F7-BC8B-F5CF12CA9034}"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67919-649E-48B5-83ED-908838E47E24}" type="slidenum">
              <a:rPr lang="en-GB" smtClean="0"/>
              <a:t>‹#›</a:t>
            </a:fld>
            <a:endParaRPr lang="en-GB"/>
          </a:p>
        </p:txBody>
      </p:sp>
    </p:spTree>
    <p:extLst>
      <p:ext uri="{BB962C8B-B14F-4D97-AF65-F5344CB8AC3E}">
        <p14:creationId xmlns:p14="http://schemas.microsoft.com/office/powerpoint/2010/main" val="53278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1ADB12-BF9B-48F7-BC8B-F5CF12CA9034}"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67919-649E-48B5-83ED-908838E47E24}" type="slidenum">
              <a:rPr lang="en-GB" smtClean="0"/>
              <a:t>‹#›</a:t>
            </a:fld>
            <a:endParaRPr lang="en-GB"/>
          </a:p>
        </p:txBody>
      </p:sp>
    </p:spTree>
    <p:extLst>
      <p:ext uri="{BB962C8B-B14F-4D97-AF65-F5344CB8AC3E}">
        <p14:creationId xmlns:p14="http://schemas.microsoft.com/office/powerpoint/2010/main" val="59801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1ADB12-BF9B-48F7-BC8B-F5CF12CA9034}"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67919-649E-48B5-83ED-908838E47E24}" type="slidenum">
              <a:rPr lang="en-GB" smtClean="0"/>
              <a:t>‹#›</a:t>
            </a:fld>
            <a:endParaRPr lang="en-GB"/>
          </a:p>
        </p:txBody>
      </p:sp>
    </p:spTree>
    <p:extLst>
      <p:ext uri="{BB962C8B-B14F-4D97-AF65-F5344CB8AC3E}">
        <p14:creationId xmlns:p14="http://schemas.microsoft.com/office/powerpoint/2010/main" val="86361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1ADB12-BF9B-48F7-BC8B-F5CF12CA9034}"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67919-649E-48B5-83ED-908838E47E24}" type="slidenum">
              <a:rPr lang="en-GB" smtClean="0"/>
              <a:t>‹#›</a:t>
            </a:fld>
            <a:endParaRPr lang="en-GB"/>
          </a:p>
        </p:txBody>
      </p:sp>
    </p:spTree>
    <p:extLst>
      <p:ext uri="{BB962C8B-B14F-4D97-AF65-F5344CB8AC3E}">
        <p14:creationId xmlns:p14="http://schemas.microsoft.com/office/powerpoint/2010/main" val="74486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1ADB12-BF9B-48F7-BC8B-F5CF12CA9034}"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67919-649E-48B5-83ED-908838E47E24}" type="slidenum">
              <a:rPr lang="en-GB" smtClean="0"/>
              <a:t>‹#›</a:t>
            </a:fld>
            <a:endParaRPr lang="en-GB"/>
          </a:p>
        </p:txBody>
      </p:sp>
    </p:spTree>
    <p:extLst>
      <p:ext uri="{BB962C8B-B14F-4D97-AF65-F5344CB8AC3E}">
        <p14:creationId xmlns:p14="http://schemas.microsoft.com/office/powerpoint/2010/main" val="165342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1ADB12-BF9B-48F7-BC8B-F5CF12CA9034}" type="datetimeFigureOut">
              <a:rPr lang="en-GB" smtClean="0"/>
              <a:t>10/05/2018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67919-649E-48B5-83ED-908838E47E24}" type="slidenum">
              <a:rPr lang="en-GB" smtClean="0"/>
              <a:t>‹#›</a:t>
            </a:fld>
            <a:endParaRPr lang="en-GB"/>
          </a:p>
        </p:txBody>
      </p:sp>
    </p:spTree>
    <p:extLst>
      <p:ext uri="{BB962C8B-B14F-4D97-AF65-F5344CB8AC3E}">
        <p14:creationId xmlns:p14="http://schemas.microsoft.com/office/powerpoint/2010/main" val="36455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1ADB12-BF9B-48F7-BC8B-F5CF12CA9034}" type="datetimeFigureOut">
              <a:rPr lang="en-GB" smtClean="0"/>
              <a:t>10/05/2018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67919-649E-48B5-83ED-908838E47E24}" type="slidenum">
              <a:rPr lang="en-GB" smtClean="0"/>
              <a:t>‹#›</a:t>
            </a:fld>
            <a:endParaRPr lang="en-GB"/>
          </a:p>
        </p:txBody>
      </p:sp>
    </p:spTree>
    <p:extLst>
      <p:ext uri="{BB962C8B-B14F-4D97-AF65-F5344CB8AC3E}">
        <p14:creationId xmlns:p14="http://schemas.microsoft.com/office/powerpoint/2010/main" val="126401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1ADB12-BF9B-48F7-BC8B-F5CF12CA9034}" type="datetimeFigureOut">
              <a:rPr lang="en-GB" smtClean="0"/>
              <a:t>10/05/2018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67919-649E-48B5-83ED-908838E47E24}" type="slidenum">
              <a:rPr lang="en-GB" smtClean="0"/>
              <a:t>‹#›</a:t>
            </a:fld>
            <a:endParaRPr lang="en-GB"/>
          </a:p>
        </p:txBody>
      </p:sp>
    </p:spTree>
    <p:extLst>
      <p:ext uri="{BB962C8B-B14F-4D97-AF65-F5344CB8AC3E}">
        <p14:creationId xmlns:p14="http://schemas.microsoft.com/office/powerpoint/2010/main" val="1137970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ADB12-BF9B-48F7-BC8B-F5CF12CA9034}" type="datetimeFigureOut">
              <a:rPr lang="en-GB" smtClean="0"/>
              <a:t>10/05/2018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67919-649E-48B5-83ED-908838E47E24}" type="slidenum">
              <a:rPr lang="en-GB" smtClean="0"/>
              <a:t>‹#›</a:t>
            </a:fld>
            <a:endParaRPr lang="en-GB"/>
          </a:p>
        </p:txBody>
      </p:sp>
    </p:spTree>
    <p:extLst>
      <p:ext uri="{BB962C8B-B14F-4D97-AF65-F5344CB8AC3E}">
        <p14:creationId xmlns:p14="http://schemas.microsoft.com/office/powerpoint/2010/main" val="240528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ADB12-BF9B-48F7-BC8B-F5CF12CA9034}" type="datetimeFigureOut">
              <a:rPr lang="en-GB" smtClean="0"/>
              <a:t>10/05/2018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67919-649E-48B5-83ED-908838E47E24}" type="slidenum">
              <a:rPr lang="en-GB" smtClean="0"/>
              <a:t>‹#›</a:t>
            </a:fld>
            <a:endParaRPr lang="en-GB"/>
          </a:p>
        </p:txBody>
      </p:sp>
    </p:spTree>
    <p:extLst>
      <p:ext uri="{BB962C8B-B14F-4D97-AF65-F5344CB8AC3E}">
        <p14:creationId xmlns:p14="http://schemas.microsoft.com/office/powerpoint/2010/main" val="99055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ADB12-BF9B-48F7-BC8B-F5CF12CA9034}" type="datetimeFigureOut">
              <a:rPr lang="en-GB" smtClean="0"/>
              <a:t>10/05/2018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67919-649E-48B5-83ED-908838E47E24}" type="slidenum">
              <a:rPr lang="en-GB" smtClean="0"/>
              <a:t>‹#›</a:t>
            </a:fld>
            <a:endParaRPr lang="en-GB"/>
          </a:p>
        </p:txBody>
      </p:sp>
    </p:spTree>
    <p:extLst>
      <p:ext uri="{BB962C8B-B14F-4D97-AF65-F5344CB8AC3E}">
        <p14:creationId xmlns:p14="http://schemas.microsoft.com/office/powerpoint/2010/main" val="38334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ADB12-BF9B-48F7-BC8B-F5CF12CA9034}" type="datetimeFigureOut">
              <a:rPr lang="en-GB" smtClean="0"/>
              <a:t>10/05/2018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67919-649E-48B5-83ED-908838E47E24}" type="slidenum">
              <a:rPr lang="en-GB" smtClean="0"/>
              <a:t>‹#›</a:t>
            </a:fld>
            <a:endParaRPr lang="en-GB"/>
          </a:p>
        </p:txBody>
      </p:sp>
    </p:spTree>
    <p:extLst>
      <p:ext uri="{BB962C8B-B14F-4D97-AF65-F5344CB8AC3E}">
        <p14:creationId xmlns:p14="http://schemas.microsoft.com/office/powerpoint/2010/main" val="22846251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lash247.com/50-ships-due-2017-delivery-yet-hit-water/"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5400" dirty="0" smtClean="0"/>
              <a:t>How to do investment research</a:t>
            </a:r>
            <a:endParaRPr lang="en-GB" sz="5400" dirty="0"/>
          </a:p>
        </p:txBody>
      </p:sp>
      <p:sp>
        <p:nvSpPr>
          <p:cNvPr id="3" name="Subtitle 2"/>
          <p:cNvSpPr>
            <a:spLocks noGrp="1"/>
          </p:cNvSpPr>
          <p:nvPr>
            <p:ph type="subTitle" idx="1"/>
          </p:nvPr>
        </p:nvSpPr>
        <p:spPr/>
        <p:txBody>
          <a:bodyPr/>
          <a:lstStyle/>
          <a:p>
            <a:r>
              <a:rPr lang="en-GB" dirty="0" smtClean="0"/>
              <a:t>Trung Nguyen</a:t>
            </a:r>
          </a:p>
          <a:p>
            <a:r>
              <a:rPr lang="en-GB" dirty="0" smtClean="0"/>
              <a:t>10 May 2018</a:t>
            </a:r>
            <a:endParaRPr lang="en-GB" dirty="0"/>
          </a:p>
        </p:txBody>
      </p:sp>
    </p:spTree>
    <p:extLst>
      <p:ext uri="{BB962C8B-B14F-4D97-AF65-F5344CB8AC3E}">
        <p14:creationId xmlns:p14="http://schemas.microsoft.com/office/powerpoint/2010/main" val="4290157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8" y="620688"/>
            <a:ext cx="9117342" cy="513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531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 Shipping</a:t>
            </a:r>
            <a:endParaRPr lang="en-GB" dirty="0"/>
          </a:p>
        </p:txBody>
      </p:sp>
      <p:sp>
        <p:nvSpPr>
          <p:cNvPr id="3" name="Content Placeholder 2"/>
          <p:cNvSpPr>
            <a:spLocks noGrp="1"/>
          </p:cNvSpPr>
          <p:nvPr>
            <p:ph idx="1"/>
          </p:nvPr>
        </p:nvSpPr>
        <p:spPr/>
        <p:txBody>
          <a:bodyPr/>
          <a:lstStyle/>
          <a:p>
            <a:r>
              <a:rPr lang="en-GB" dirty="0" smtClean="0"/>
              <a:t>Supply (fleet size) and Demand (global GDP)</a:t>
            </a:r>
          </a:p>
          <a:p>
            <a:pPr lvl="1"/>
            <a:r>
              <a:rPr lang="en-GB" dirty="0" smtClean="0"/>
              <a:t>Industry reports </a:t>
            </a:r>
          </a:p>
          <a:p>
            <a:pPr lvl="2"/>
            <a:r>
              <a:rPr lang="en-GB" dirty="0" err="1" smtClean="0"/>
              <a:t>Hellenicshipping</a:t>
            </a:r>
            <a:r>
              <a:rPr lang="en-GB" dirty="0" smtClean="0"/>
              <a:t> (weekly rates, new ship values, scraps, demolition)</a:t>
            </a:r>
          </a:p>
          <a:p>
            <a:pPr lvl="2"/>
            <a:r>
              <a:rPr lang="en-GB" dirty="0" err="1" smtClean="0"/>
              <a:t>Tradewinds</a:t>
            </a:r>
            <a:r>
              <a:rPr lang="en-GB" dirty="0" smtClean="0"/>
              <a:t>, Splash247  (similar but more on news)</a:t>
            </a:r>
          </a:p>
          <a:p>
            <a:pPr lvl="2"/>
            <a:r>
              <a:rPr lang="en-GB" dirty="0" err="1" smtClean="0"/>
              <a:t>Hegnar</a:t>
            </a:r>
            <a:r>
              <a:rPr lang="en-GB" dirty="0" smtClean="0"/>
              <a:t>, Bloomberg (BDI rates)</a:t>
            </a:r>
          </a:p>
          <a:p>
            <a:pPr lvl="2"/>
            <a:r>
              <a:rPr lang="en-GB" dirty="0" err="1" smtClean="0"/>
              <a:t>Vesselvalue</a:t>
            </a:r>
            <a:r>
              <a:rPr lang="en-GB" dirty="0" smtClean="0"/>
              <a:t> (free on Twitter but delayed data)</a:t>
            </a:r>
          </a:p>
          <a:p>
            <a:pPr lvl="2"/>
            <a:r>
              <a:rPr lang="en-GB" dirty="0" smtClean="0"/>
              <a:t>Bellwether! (SBLK, SALT, VALE, Rio Tinto mining)</a:t>
            </a:r>
          </a:p>
          <a:p>
            <a:endParaRPr lang="en-GB" dirty="0"/>
          </a:p>
        </p:txBody>
      </p:sp>
    </p:spTree>
    <p:extLst>
      <p:ext uri="{BB962C8B-B14F-4D97-AF65-F5344CB8AC3E}">
        <p14:creationId xmlns:p14="http://schemas.microsoft.com/office/powerpoint/2010/main" val="1457026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10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209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69956"/>
            <a:ext cx="8229600" cy="1143000"/>
          </a:xfrm>
        </p:spPr>
        <p:txBody>
          <a:bodyPr/>
          <a:lstStyle/>
          <a:p>
            <a:r>
              <a:rPr lang="en-GB" dirty="0" smtClean="0"/>
              <a:t>Example 1: Shipping</a:t>
            </a:r>
            <a:endParaRPr lang="en-GB" dirty="0"/>
          </a:p>
        </p:txBody>
      </p:sp>
      <p:pic>
        <p:nvPicPr>
          <p:cNvPr id="2050" name="Picture 2" descr="https://static.seekingalpha.com/uploads/2017/12/48272473_15130808068635_rId33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908720"/>
            <a:ext cx="5760640" cy="42214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3608" y="5301208"/>
            <a:ext cx="6984776" cy="1354217"/>
          </a:xfrm>
          <a:prstGeom prst="rect">
            <a:avLst/>
          </a:prstGeom>
        </p:spPr>
        <p:txBody>
          <a:bodyPr wrap="square">
            <a:spAutoFit/>
          </a:bodyPr>
          <a:lstStyle/>
          <a:p>
            <a:r>
              <a:rPr lang="en-GB" dirty="0" smtClean="0"/>
              <a:t>We </a:t>
            </a:r>
            <a:r>
              <a:rPr lang="en-GB" dirty="0"/>
              <a:t>have around 828mil of DWT of carrying capacity in the water in 2017, and we expect to have an extra 27.6mil in 2018 and 22.5mil in 2019. This represents an increase of 3% and 2% </a:t>
            </a:r>
            <a:r>
              <a:rPr lang="en-GB" dirty="0" smtClean="0"/>
              <a:t>respectively</a:t>
            </a:r>
          </a:p>
          <a:p>
            <a:r>
              <a:rPr lang="en-GB" sz="1400" i="1" dirty="0" smtClean="0"/>
              <a:t>*</a:t>
            </a:r>
            <a:r>
              <a:rPr lang="en-GB" sz="1400" i="1" dirty="0"/>
              <a:t>do not take into account of the likely cases of shipbuilding delays, non-delivery, </a:t>
            </a:r>
            <a:r>
              <a:rPr lang="en-GB" sz="1400" i="1" u="sng" dirty="0">
                <a:hlinkClick r:id="rId3"/>
              </a:rPr>
              <a:t>slippage</a:t>
            </a:r>
            <a:r>
              <a:rPr lang="en-GB" sz="1400" i="1" dirty="0"/>
              <a:t> and the scrapping of old vessels.</a:t>
            </a:r>
          </a:p>
        </p:txBody>
      </p:sp>
    </p:spTree>
    <p:extLst>
      <p:ext uri="{BB962C8B-B14F-4D97-AF65-F5344CB8AC3E}">
        <p14:creationId xmlns:p14="http://schemas.microsoft.com/office/powerpoint/2010/main" val="3248862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examples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LB Foster: US Freight rail flow</a:t>
            </a:r>
          </a:p>
          <a:p>
            <a:r>
              <a:rPr lang="en-GB" dirty="0" smtClean="0"/>
              <a:t>Fossil: Channel check – anecdotal, talk to shop managers</a:t>
            </a:r>
          </a:p>
          <a:p>
            <a:r>
              <a:rPr lang="en-GB" dirty="0" smtClean="0"/>
              <a:t>GNC: Same, Website prices </a:t>
            </a:r>
            <a:r>
              <a:rPr lang="en-GB" dirty="0" err="1" smtClean="0"/>
              <a:t>vs</a:t>
            </a:r>
            <a:r>
              <a:rPr lang="en-GB" dirty="0" smtClean="0"/>
              <a:t> Amazon</a:t>
            </a:r>
          </a:p>
          <a:p>
            <a:r>
              <a:rPr lang="en-GB" dirty="0" smtClean="0"/>
              <a:t>US Auto Parts: USCourts.gov – existing customs issues</a:t>
            </a:r>
          </a:p>
          <a:p>
            <a:endParaRPr lang="en-GB" dirty="0" smtClean="0"/>
          </a:p>
          <a:p>
            <a:r>
              <a:rPr lang="en-GB" i="1" dirty="0" smtClean="0"/>
              <a:t>Note: Read lots of earnings calls from competitors too. Clues about Fossil performance came from </a:t>
            </a:r>
            <a:r>
              <a:rPr lang="en-GB" i="1" dirty="0" err="1" smtClean="0"/>
              <a:t>Fitbit</a:t>
            </a:r>
            <a:r>
              <a:rPr lang="en-GB" i="1" dirty="0" smtClean="0"/>
              <a:t> smart watches performance etc</a:t>
            </a:r>
            <a:r>
              <a:rPr lang="en-GB" i="1" dirty="0"/>
              <a:t>.</a:t>
            </a:r>
            <a:endParaRPr lang="en-GB" i="1" dirty="0" smtClean="0"/>
          </a:p>
          <a:p>
            <a:endParaRPr lang="en-GB" dirty="0"/>
          </a:p>
        </p:txBody>
      </p:sp>
    </p:spTree>
    <p:extLst>
      <p:ext uri="{BB962C8B-B14F-4D97-AF65-F5344CB8AC3E}">
        <p14:creationId xmlns:p14="http://schemas.microsoft.com/office/powerpoint/2010/main" val="838745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The </a:t>
            </a:r>
            <a:r>
              <a:rPr lang="en-GB" dirty="0" err="1" smtClean="0"/>
              <a:t>Dhandho</a:t>
            </a:r>
            <a:r>
              <a:rPr lang="en-GB" dirty="0" smtClean="0"/>
              <a:t> Investor – </a:t>
            </a:r>
            <a:r>
              <a:rPr lang="en-GB" dirty="0" err="1" smtClean="0"/>
              <a:t>Monish</a:t>
            </a:r>
            <a:r>
              <a:rPr lang="en-GB" dirty="0" smtClean="0"/>
              <a:t> </a:t>
            </a:r>
            <a:r>
              <a:rPr lang="en-GB" dirty="0" err="1" smtClean="0"/>
              <a:t>Pabrai</a:t>
            </a:r>
            <a:endParaRPr lang="en-GB" dirty="0" smtClean="0"/>
          </a:p>
          <a:p>
            <a:pPr marL="0" indent="0">
              <a:buNone/>
            </a:pPr>
            <a:r>
              <a:rPr lang="en-GB" dirty="0" smtClean="0"/>
              <a:t>Stock Market Genius – Joe Greenblatt</a:t>
            </a:r>
          </a:p>
          <a:p>
            <a:pPr marL="0" indent="0">
              <a:buNone/>
            </a:pPr>
            <a:r>
              <a:rPr lang="en-GB" dirty="0" smtClean="0"/>
              <a:t>Intelligent Investor – Ben Graham</a:t>
            </a:r>
          </a:p>
          <a:p>
            <a:pPr marL="0" indent="0">
              <a:buNone/>
            </a:pPr>
            <a:r>
              <a:rPr lang="en-GB" dirty="0" smtClean="0"/>
              <a:t>5 Rules - </a:t>
            </a:r>
            <a:r>
              <a:rPr lang="en-GB" dirty="0" smtClean="0"/>
              <a:t>Pat Dorsey</a:t>
            </a:r>
            <a:endParaRPr lang="en-GB" dirty="0" smtClean="0"/>
          </a:p>
          <a:p>
            <a:pPr marL="0" indent="0">
              <a:buNone/>
            </a:pPr>
            <a:r>
              <a:rPr lang="en-GB" dirty="0" smtClean="0"/>
              <a:t>Margin of Safety - Seth </a:t>
            </a:r>
            <a:r>
              <a:rPr lang="en-GB" dirty="0" err="1" smtClean="0"/>
              <a:t>Klarman</a:t>
            </a:r>
            <a:endParaRPr lang="en-GB" dirty="0" smtClean="0"/>
          </a:p>
          <a:p>
            <a:pPr marL="0" indent="0">
              <a:buNone/>
            </a:pPr>
            <a:r>
              <a:rPr lang="en-GB" dirty="0" smtClean="0"/>
              <a:t>Creative Cash Flow – </a:t>
            </a:r>
            <a:r>
              <a:rPr lang="en-GB" dirty="0" err="1" smtClean="0"/>
              <a:t>Mulford</a:t>
            </a:r>
            <a:r>
              <a:rPr lang="en-GB" dirty="0" smtClean="0"/>
              <a:t> &amp; </a:t>
            </a:r>
            <a:r>
              <a:rPr lang="en-GB" dirty="0" err="1" smtClean="0"/>
              <a:t>Comiskey</a:t>
            </a:r>
            <a:endParaRPr lang="en-GB" dirty="0" smtClean="0"/>
          </a:p>
          <a:p>
            <a:pPr marL="0" indent="0">
              <a:buNone/>
            </a:pPr>
            <a:r>
              <a:rPr lang="en-GB" dirty="0" smtClean="0"/>
              <a:t>Shareholders letters – Amazon, Berkshire…</a:t>
            </a:r>
            <a:endParaRPr lang="en-GB" dirty="0"/>
          </a:p>
          <a:p>
            <a:pPr marL="0" indent="0">
              <a:buNone/>
            </a:pPr>
            <a:r>
              <a:rPr lang="en-GB" dirty="0" smtClean="0"/>
              <a:t>…..and more</a:t>
            </a:r>
            <a:endParaRPr lang="en-GB" dirty="0"/>
          </a:p>
        </p:txBody>
      </p:sp>
    </p:spTree>
    <p:extLst>
      <p:ext uri="{BB962C8B-B14F-4D97-AF65-F5344CB8AC3E}">
        <p14:creationId xmlns:p14="http://schemas.microsoft.com/office/powerpoint/2010/main" val="164455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567635"/>
            <a:ext cx="7992888" cy="3813694"/>
          </a:xfrm>
          <a:prstGeom prst="rect">
            <a:avLst/>
          </a:prstGeom>
        </p:spPr>
      </p:pic>
      <p:sp>
        <p:nvSpPr>
          <p:cNvPr id="2" name="Title 1"/>
          <p:cNvSpPr>
            <a:spLocks noGrp="1"/>
          </p:cNvSpPr>
          <p:nvPr>
            <p:ph type="title"/>
          </p:nvPr>
        </p:nvSpPr>
        <p:spPr>
          <a:xfrm>
            <a:off x="421196" y="116632"/>
            <a:ext cx="8229600" cy="1143000"/>
          </a:xfrm>
        </p:spPr>
        <p:txBody>
          <a:bodyPr/>
          <a:lstStyle/>
          <a:p>
            <a:r>
              <a:rPr lang="en-GB" dirty="0" smtClean="0"/>
              <a:t>Contacts</a:t>
            </a:r>
            <a:endParaRPr lang="en-GB" dirty="0"/>
          </a:p>
        </p:txBody>
      </p:sp>
      <p:sp>
        <p:nvSpPr>
          <p:cNvPr id="3" name="Content Placeholder 2"/>
          <p:cNvSpPr>
            <a:spLocks noGrp="1"/>
          </p:cNvSpPr>
          <p:nvPr>
            <p:ph idx="1"/>
          </p:nvPr>
        </p:nvSpPr>
        <p:spPr>
          <a:xfrm>
            <a:off x="421196" y="1340768"/>
            <a:ext cx="8229600" cy="4968552"/>
          </a:xfrm>
        </p:spPr>
        <p:txBody>
          <a:bodyPr>
            <a:normAutofit/>
          </a:bodyPr>
          <a:lstStyle/>
          <a:p>
            <a:pPr marL="0" indent="0">
              <a:buNone/>
            </a:pPr>
            <a:r>
              <a:rPr lang="en-GB" sz="2800" dirty="0" smtClean="0"/>
              <a:t>Seeking Alpha – DTF Capital</a:t>
            </a:r>
          </a:p>
          <a:p>
            <a:pPr marL="0" indent="0">
              <a:buNone/>
            </a:pPr>
            <a:r>
              <a:rPr lang="en-GB" sz="2800" dirty="0" smtClean="0"/>
              <a:t>Performance since inception (April 2017) is </a:t>
            </a:r>
            <a:r>
              <a:rPr lang="en-GB" sz="2800" dirty="0" smtClean="0"/>
              <a:t>20</a:t>
            </a:r>
            <a:r>
              <a:rPr lang="en-GB" sz="2800" dirty="0" smtClean="0"/>
              <a:t>%</a:t>
            </a:r>
            <a:endParaRPr lang="en-GB" sz="2800" dirty="0" smtClean="0"/>
          </a:p>
          <a:p>
            <a:pPr marL="0" indent="0">
              <a:buNone/>
            </a:pPr>
            <a:endParaRPr lang="en-GB" sz="2800" dirty="0" smtClean="0"/>
          </a:p>
          <a:p>
            <a:pPr marL="0" indent="0">
              <a:buNone/>
            </a:pPr>
            <a:r>
              <a:rPr lang="en-GB" sz="2800" dirty="0" smtClean="0"/>
              <a:t> www.dtfcapital.co.uk</a:t>
            </a:r>
            <a:endParaRPr lang="en-GB" sz="2800" dirty="0"/>
          </a:p>
        </p:txBody>
      </p:sp>
    </p:spTree>
    <p:extLst>
      <p:ext uri="{BB962C8B-B14F-4D97-AF65-F5344CB8AC3E}">
        <p14:creationId xmlns:p14="http://schemas.microsoft.com/office/powerpoint/2010/main" val="3905902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Company Research</a:t>
            </a:r>
            <a:endParaRPr lang="en-GB" dirty="0"/>
          </a:p>
        </p:txBody>
      </p:sp>
      <p:sp>
        <p:nvSpPr>
          <p:cNvPr id="3" name="Content Placeholder 2"/>
          <p:cNvSpPr>
            <a:spLocks noGrp="1"/>
          </p:cNvSpPr>
          <p:nvPr>
            <p:ph idx="1"/>
          </p:nvPr>
        </p:nvSpPr>
        <p:spPr/>
        <p:txBody>
          <a:bodyPr/>
          <a:lstStyle/>
          <a:p>
            <a:r>
              <a:rPr lang="en-GB" dirty="0" smtClean="0"/>
              <a:t>Start-ups / Private companies</a:t>
            </a:r>
          </a:p>
          <a:p>
            <a:r>
              <a:rPr lang="en-GB" dirty="0" smtClean="0"/>
              <a:t>Publicly listed </a:t>
            </a:r>
          </a:p>
          <a:p>
            <a:endParaRPr lang="en-GB" dirty="0" smtClean="0"/>
          </a:p>
          <a:p>
            <a:pPr marL="0" indent="0">
              <a:buNone/>
            </a:pPr>
            <a:endParaRPr lang="en-GB" dirty="0"/>
          </a:p>
        </p:txBody>
      </p:sp>
    </p:spTree>
    <p:extLst>
      <p:ext uri="{BB962C8B-B14F-4D97-AF65-F5344CB8AC3E}">
        <p14:creationId xmlns:p14="http://schemas.microsoft.com/office/powerpoint/2010/main" val="981660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Start-up</a:t>
            </a:r>
            <a:endParaRPr lang="en-GB" dirty="0"/>
          </a:p>
        </p:txBody>
      </p:sp>
      <p:sp>
        <p:nvSpPr>
          <p:cNvPr id="3" name="Content Placeholder 2"/>
          <p:cNvSpPr>
            <a:spLocks noGrp="1"/>
          </p:cNvSpPr>
          <p:nvPr>
            <p:ph idx="1"/>
          </p:nvPr>
        </p:nvSpPr>
        <p:spPr/>
        <p:txBody>
          <a:bodyPr/>
          <a:lstStyle/>
          <a:p>
            <a:r>
              <a:rPr lang="en-GB" dirty="0" smtClean="0"/>
              <a:t>Idea (macro)</a:t>
            </a:r>
          </a:p>
          <a:p>
            <a:r>
              <a:rPr lang="en-GB" dirty="0" smtClean="0"/>
              <a:t>Market potential (macro)</a:t>
            </a:r>
          </a:p>
          <a:p>
            <a:r>
              <a:rPr lang="en-GB" dirty="0" smtClean="0"/>
              <a:t>Team – execution capability (face-to-face, background check)</a:t>
            </a:r>
            <a:endParaRPr lang="en-GB" dirty="0"/>
          </a:p>
        </p:txBody>
      </p:sp>
    </p:spTree>
    <p:extLst>
      <p:ext uri="{BB962C8B-B14F-4D97-AF65-F5344CB8AC3E}">
        <p14:creationId xmlns:p14="http://schemas.microsoft.com/office/powerpoint/2010/main" val="215911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Listed companies</a:t>
            </a:r>
            <a:endParaRPr lang="en-GB" dirty="0"/>
          </a:p>
        </p:txBody>
      </p:sp>
      <p:sp>
        <p:nvSpPr>
          <p:cNvPr id="3" name="Content Placeholder 2"/>
          <p:cNvSpPr>
            <a:spLocks noGrp="1"/>
          </p:cNvSpPr>
          <p:nvPr>
            <p:ph idx="1"/>
          </p:nvPr>
        </p:nvSpPr>
        <p:spPr/>
        <p:txBody>
          <a:bodyPr/>
          <a:lstStyle/>
          <a:p>
            <a:r>
              <a:rPr lang="en-GB" dirty="0" smtClean="0"/>
              <a:t>Sources in order of reliability:</a:t>
            </a:r>
          </a:p>
          <a:p>
            <a:pPr lvl="1"/>
            <a:r>
              <a:rPr lang="en-GB" dirty="0" smtClean="0"/>
              <a:t>SEC filings (focus)</a:t>
            </a:r>
          </a:p>
          <a:p>
            <a:pPr lvl="1"/>
            <a:r>
              <a:rPr lang="en-GB" dirty="0" smtClean="0"/>
              <a:t>Industry reports and database</a:t>
            </a:r>
          </a:p>
          <a:p>
            <a:pPr lvl="1"/>
            <a:r>
              <a:rPr lang="en-GB" dirty="0" smtClean="0"/>
              <a:t>Company websites </a:t>
            </a:r>
          </a:p>
          <a:p>
            <a:pPr lvl="1"/>
            <a:r>
              <a:rPr lang="en-GB" dirty="0" smtClean="0"/>
              <a:t>News and press releases</a:t>
            </a:r>
            <a:endParaRPr lang="en-GB" dirty="0"/>
          </a:p>
        </p:txBody>
      </p:sp>
    </p:spTree>
    <p:extLst>
      <p:ext uri="{BB962C8B-B14F-4D97-AF65-F5344CB8AC3E}">
        <p14:creationId xmlns:p14="http://schemas.microsoft.com/office/powerpoint/2010/main" val="1108825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 Fillings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solidFill>
                  <a:srgbClr val="FF0000"/>
                </a:solidFill>
              </a:rPr>
              <a:t>10-K</a:t>
            </a:r>
            <a:r>
              <a:rPr lang="en-GB" dirty="0" smtClean="0"/>
              <a:t>, 10-Qs, 8K (essential)</a:t>
            </a:r>
          </a:p>
          <a:p>
            <a:r>
              <a:rPr lang="en-GB" dirty="0" smtClean="0">
                <a:solidFill>
                  <a:srgbClr val="FF0000"/>
                </a:solidFill>
              </a:rPr>
              <a:t>Earnings call</a:t>
            </a:r>
            <a:r>
              <a:rPr lang="en-GB" dirty="0" smtClean="0"/>
              <a:t> (essential)</a:t>
            </a:r>
          </a:p>
          <a:p>
            <a:r>
              <a:rPr lang="en-GB" dirty="0" smtClean="0"/>
              <a:t>Form 4</a:t>
            </a:r>
          </a:p>
          <a:p>
            <a:pPr lvl="1"/>
            <a:r>
              <a:rPr lang="en-GB" dirty="0" smtClean="0"/>
              <a:t>Transaction codes</a:t>
            </a:r>
            <a:endParaRPr lang="en-GB" dirty="0"/>
          </a:p>
          <a:p>
            <a:pPr lvl="2"/>
            <a:r>
              <a:rPr lang="en-GB" dirty="0" smtClean="0">
                <a:solidFill>
                  <a:srgbClr val="FF0000"/>
                </a:solidFill>
              </a:rPr>
              <a:t>P: Purchase open market</a:t>
            </a:r>
          </a:p>
          <a:p>
            <a:pPr lvl="2"/>
            <a:r>
              <a:rPr lang="en-GB" dirty="0" smtClean="0">
                <a:solidFill>
                  <a:srgbClr val="FF0000"/>
                </a:solidFill>
              </a:rPr>
              <a:t>S: Sell open market</a:t>
            </a:r>
          </a:p>
          <a:p>
            <a:pPr lvl="2"/>
            <a:r>
              <a:rPr lang="en-GB" dirty="0" smtClean="0"/>
              <a:t>A: Award / grant</a:t>
            </a:r>
          </a:p>
          <a:p>
            <a:pPr lvl="2"/>
            <a:r>
              <a:rPr lang="en-GB" dirty="0" smtClean="0"/>
              <a:t>F: Tax liability</a:t>
            </a:r>
          </a:p>
          <a:p>
            <a:pPr lvl="2"/>
            <a:r>
              <a:rPr lang="en-GB" dirty="0" smtClean="0"/>
              <a:t>J: Other</a:t>
            </a:r>
          </a:p>
          <a:p>
            <a:pPr lvl="2"/>
            <a:r>
              <a:rPr lang="en-GB" dirty="0" smtClean="0"/>
              <a:t>V: Voluntary</a:t>
            </a:r>
          </a:p>
          <a:p>
            <a:r>
              <a:rPr lang="en-GB" dirty="0" smtClean="0"/>
              <a:t>Form 13G: Passive</a:t>
            </a:r>
          </a:p>
          <a:p>
            <a:r>
              <a:rPr lang="en-GB" b="1" dirty="0" smtClean="0">
                <a:solidFill>
                  <a:srgbClr val="FF0000"/>
                </a:solidFill>
              </a:rPr>
              <a:t>Form 13D: Active</a:t>
            </a:r>
          </a:p>
        </p:txBody>
      </p:sp>
    </p:spTree>
    <p:extLst>
      <p:ext uri="{BB962C8B-B14F-4D97-AF65-F5344CB8AC3E}">
        <p14:creationId xmlns:p14="http://schemas.microsoft.com/office/powerpoint/2010/main" val="367281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Industry reports	</a:t>
            </a:r>
            <a:endParaRPr lang="en-GB" dirty="0"/>
          </a:p>
        </p:txBody>
      </p:sp>
      <p:sp>
        <p:nvSpPr>
          <p:cNvPr id="3" name="Content Placeholder 2"/>
          <p:cNvSpPr>
            <a:spLocks noGrp="1"/>
          </p:cNvSpPr>
          <p:nvPr>
            <p:ph idx="1"/>
          </p:nvPr>
        </p:nvSpPr>
        <p:spPr/>
        <p:txBody>
          <a:bodyPr>
            <a:normAutofit lnSpcReduction="10000"/>
          </a:bodyPr>
          <a:lstStyle/>
          <a:p>
            <a:r>
              <a:rPr lang="en-GB" dirty="0" smtClean="0"/>
              <a:t>Morning Star </a:t>
            </a:r>
          </a:p>
          <a:p>
            <a:r>
              <a:rPr lang="en-GB" dirty="0" err="1" smtClean="0"/>
              <a:t>Stockrow</a:t>
            </a:r>
            <a:endParaRPr lang="en-GB" dirty="0" smtClean="0"/>
          </a:p>
          <a:p>
            <a:r>
              <a:rPr lang="en-GB" dirty="0" err="1" smtClean="0"/>
              <a:t>Insidercow</a:t>
            </a:r>
            <a:r>
              <a:rPr lang="en-GB" dirty="0" smtClean="0"/>
              <a:t> (Double check with Form 4)</a:t>
            </a:r>
          </a:p>
          <a:p>
            <a:r>
              <a:rPr lang="en-GB" dirty="0" err="1" smtClean="0"/>
              <a:t>Shortsqueeze</a:t>
            </a:r>
            <a:endParaRPr lang="en-GB" dirty="0" smtClean="0"/>
          </a:p>
          <a:p>
            <a:endParaRPr lang="en-GB" dirty="0"/>
          </a:p>
          <a:p>
            <a:r>
              <a:rPr lang="en-GB" dirty="0" smtClean="0"/>
              <a:t>…etc…</a:t>
            </a:r>
          </a:p>
          <a:p>
            <a:endParaRPr lang="en-GB" dirty="0"/>
          </a:p>
          <a:p>
            <a:pPr marL="0" indent="0">
              <a:buNone/>
            </a:pPr>
            <a:r>
              <a:rPr lang="en-GB" sz="2600" i="1" dirty="0" smtClean="0"/>
              <a:t>*risk of errors is low but double check with 10-Ks/10-Qs</a:t>
            </a:r>
            <a:endParaRPr lang="en-GB" sz="2600" i="1" dirty="0"/>
          </a:p>
        </p:txBody>
      </p:sp>
    </p:spTree>
    <p:extLst>
      <p:ext uri="{BB962C8B-B14F-4D97-AF65-F5344CB8AC3E}">
        <p14:creationId xmlns:p14="http://schemas.microsoft.com/office/powerpoint/2010/main" val="3061525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 Shipping</a:t>
            </a:r>
            <a:endParaRPr lang="en-GB" dirty="0"/>
          </a:p>
        </p:txBody>
      </p:sp>
      <p:sp>
        <p:nvSpPr>
          <p:cNvPr id="3" name="Content Placeholder 2"/>
          <p:cNvSpPr>
            <a:spLocks noGrp="1"/>
          </p:cNvSpPr>
          <p:nvPr>
            <p:ph idx="1"/>
          </p:nvPr>
        </p:nvSpPr>
        <p:spPr>
          <a:xfrm>
            <a:off x="467544" y="1412776"/>
            <a:ext cx="8229600" cy="4525963"/>
          </a:xfrm>
        </p:spPr>
        <p:txBody>
          <a:bodyPr>
            <a:normAutofit/>
          </a:bodyPr>
          <a:lstStyle/>
          <a:p>
            <a:r>
              <a:rPr lang="en-GB" sz="2400" dirty="0" smtClean="0"/>
              <a:t>Industry brief: Highly cyclical, capital intensive, shady corporate governance</a:t>
            </a:r>
            <a:endParaRPr lang="en-GB" sz="1800" dirty="0" smtClean="0"/>
          </a:p>
          <a:p>
            <a:pPr lvl="1"/>
            <a:r>
              <a:rPr lang="en-GB" sz="2000" dirty="0" smtClean="0"/>
              <a:t>90% of world trade is facilitated by shipping</a:t>
            </a:r>
          </a:p>
          <a:p>
            <a:pPr lvl="1"/>
            <a:r>
              <a:rPr lang="en-GB" sz="2000" dirty="0" smtClean="0"/>
              <a:t>25% is to and from China, few dry bulk are over 50%</a:t>
            </a:r>
          </a:p>
          <a:p>
            <a:pPr lvl="1"/>
            <a:endParaRPr lang="en-GB" dirty="0"/>
          </a:p>
        </p:txBody>
      </p:sp>
      <p:pic>
        <p:nvPicPr>
          <p:cNvPr id="1026" name="Picture 2" descr="https://static.seekingalpha.com/uploads/2017/12/48272473_15130808068635_rId26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185889"/>
            <a:ext cx="6096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27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 Shipping</a:t>
            </a:r>
            <a:endParaRPr lang="en-GB" dirty="0"/>
          </a:p>
        </p:txBody>
      </p:sp>
      <p:sp>
        <p:nvSpPr>
          <p:cNvPr id="3" name="Content Placeholder 2"/>
          <p:cNvSpPr>
            <a:spLocks noGrp="1"/>
          </p:cNvSpPr>
          <p:nvPr>
            <p:ph idx="1"/>
          </p:nvPr>
        </p:nvSpPr>
        <p:spPr/>
        <p:txBody>
          <a:bodyPr>
            <a:normAutofit/>
          </a:bodyPr>
          <a:lstStyle/>
          <a:p>
            <a:r>
              <a:rPr lang="en-GB" dirty="0" smtClean="0"/>
              <a:t>Interested in: </a:t>
            </a:r>
          </a:p>
          <a:p>
            <a:pPr lvl="1"/>
            <a:r>
              <a:rPr lang="en-GB" dirty="0" smtClean="0"/>
              <a:t>Company fundamentals, </a:t>
            </a:r>
          </a:p>
          <a:p>
            <a:pPr lvl="1"/>
            <a:r>
              <a:rPr lang="en-GB" dirty="0" smtClean="0"/>
              <a:t>Future outlook for freight rates (supply &amp; demand of transport capacity), </a:t>
            </a:r>
          </a:p>
          <a:p>
            <a:pPr lvl="1"/>
            <a:r>
              <a:rPr lang="en-GB" dirty="0" smtClean="0"/>
              <a:t>Corporate governance - management history</a:t>
            </a:r>
          </a:p>
          <a:p>
            <a:pPr marL="914400" lvl="2" indent="0">
              <a:buNone/>
            </a:pPr>
            <a:r>
              <a:rPr lang="en-GB" i="1" dirty="0"/>
              <a:t>"If you don't know jewellery, make sure you know the jeweller</a:t>
            </a:r>
            <a:r>
              <a:rPr lang="en-GB" i="1" dirty="0" smtClean="0"/>
              <a:t>.“ </a:t>
            </a:r>
            <a:r>
              <a:rPr lang="en-GB" i="1" dirty="0" err="1" smtClean="0"/>
              <a:t>W.Buffett</a:t>
            </a:r>
            <a:endParaRPr lang="en-GB" dirty="0" smtClean="0"/>
          </a:p>
          <a:p>
            <a:endParaRPr lang="en-GB" dirty="0"/>
          </a:p>
        </p:txBody>
      </p:sp>
    </p:spTree>
    <p:extLst>
      <p:ext uri="{BB962C8B-B14F-4D97-AF65-F5344CB8AC3E}">
        <p14:creationId xmlns:p14="http://schemas.microsoft.com/office/powerpoint/2010/main" val="1174670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 Shipping</a:t>
            </a:r>
            <a:endParaRPr lang="en-GB" dirty="0"/>
          </a:p>
        </p:txBody>
      </p:sp>
      <p:sp>
        <p:nvSpPr>
          <p:cNvPr id="3" name="Content Placeholder 2"/>
          <p:cNvSpPr>
            <a:spLocks noGrp="1"/>
          </p:cNvSpPr>
          <p:nvPr>
            <p:ph idx="1"/>
          </p:nvPr>
        </p:nvSpPr>
        <p:spPr/>
        <p:txBody>
          <a:bodyPr>
            <a:normAutofit/>
          </a:bodyPr>
          <a:lstStyle/>
          <a:p>
            <a:r>
              <a:rPr lang="en-GB" dirty="0" smtClean="0"/>
              <a:t>Fundamentals and corporate governance </a:t>
            </a:r>
          </a:p>
          <a:p>
            <a:pPr lvl="1"/>
            <a:r>
              <a:rPr lang="en-GB" dirty="0" smtClean="0"/>
              <a:t>10K, 10Q (fundamentals and </a:t>
            </a:r>
            <a:r>
              <a:rPr lang="en-GB" dirty="0" smtClean="0">
                <a:solidFill>
                  <a:srgbClr val="FF0000"/>
                </a:solidFill>
              </a:rPr>
              <a:t>management history</a:t>
            </a:r>
            <a:r>
              <a:rPr lang="en-GB" dirty="0" smtClean="0"/>
              <a:t>)</a:t>
            </a:r>
          </a:p>
          <a:p>
            <a:pPr lvl="1"/>
            <a:r>
              <a:rPr lang="en-GB" dirty="0" smtClean="0"/>
              <a:t>Compare ‘management words/spins’ at earnings calls (management honest test)</a:t>
            </a:r>
          </a:p>
          <a:p>
            <a:pPr lvl="1"/>
            <a:r>
              <a:rPr lang="en-GB" dirty="0" smtClean="0"/>
              <a:t>Website for ship positioning, </a:t>
            </a:r>
            <a:r>
              <a:rPr lang="en-GB" dirty="0" smtClean="0">
                <a:solidFill>
                  <a:srgbClr val="FF0000"/>
                </a:solidFill>
              </a:rPr>
              <a:t>trade routes </a:t>
            </a:r>
            <a:r>
              <a:rPr lang="en-GB" dirty="0" smtClean="0"/>
              <a:t>and announcements</a:t>
            </a:r>
          </a:p>
          <a:p>
            <a:endParaRPr lang="en-GB" dirty="0" smtClean="0"/>
          </a:p>
          <a:p>
            <a:endParaRPr lang="en-GB" dirty="0"/>
          </a:p>
        </p:txBody>
      </p:sp>
    </p:spTree>
    <p:extLst>
      <p:ext uri="{BB962C8B-B14F-4D97-AF65-F5344CB8AC3E}">
        <p14:creationId xmlns:p14="http://schemas.microsoft.com/office/powerpoint/2010/main" val="1050493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TotalTime>
  <Words>518</Words>
  <Application>Microsoft Office PowerPoint</Application>
  <PresentationFormat>On-screen Show (4:3)</PresentationFormat>
  <Paragraphs>86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How to do investment research</vt:lpstr>
      <vt:lpstr>Company Research</vt:lpstr>
      <vt:lpstr>Start-up</vt:lpstr>
      <vt:lpstr>Listed companies</vt:lpstr>
      <vt:lpstr>SEC Fillings</vt:lpstr>
      <vt:lpstr>Industry reports </vt:lpstr>
      <vt:lpstr>Example 1: Shipping</vt:lpstr>
      <vt:lpstr>Example 1: Shipping</vt:lpstr>
      <vt:lpstr>Example 1: Shipping</vt:lpstr>
      <vt:lpstr>PowerPoint Presentation</vt:lpstr>
      <vt:lpstr>Example 1: Shipping</vt:lpstr>
      <vt:lpstr>PowerPoint Presentation</vt:lpstr>
      <vt:lpstr>Example 1: Shipping</vt:lpstr>
      <vt:lpstr>Other examples</vt:lpstr>
      <vt:lpstr>Reading</vt:lpstr>
      <vt:lpstr>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find and research an investment</dc:title>
  <dc:creator>Dr. Trung Nguyen</dc:creator>
  <cp:lastModifiedBy>Dr. Trung Nguyen</cp:lastModifiedBy>
  <cp:revision>13</cp:revision>
  <dcterms:created xsi:type="dcterms:W3CDTF">2018-05-10T09:40:56Z</dcterms:created>
  <dcterms:modified xsi:type="dcterms:W3CDTF">2018-05-10T16:13:02Z</dcterms:modified>
</cp:coreProperties>
</file>